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4" r:id="rId2"/>
    <p:sldId id="286" r:id="rId3"/>
    <p:sldId id="287" r:id="rId4"/>
    <p:sldId id="298" r:id="rId5"/>
    <p:sldId id="299" r:id="rId6"/>
    <p:sldId id="300" r:id="rId7"/>
    <p:sldId id="290" r:id="rId8"/>
    <p:sldId id="294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ney, Claire" initials="C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4C"/>
    <a:srgbClr val="4E8ABE"/>
    <a:srgbClr val="284D6E"/>
    <a:srgbClr val="ADC8E1"/>
    <a:srgbClr val="305C84"/>
    <a:srgbClr val="274B6B"/>
    <a:srgbClr val="000000"/>
    <a:srgbClr val="B9D0E5"/>
    <a:srgbClr val="969696"/>
    <a:srgbClr val="84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9634" autoAdjust="0"/>
  </p:normalViewPr>
  <p:slideViewPr>
    <p:cSldViewPr>
      <p:cViewPr>
        <p:scale>
          <a:sx n="70" d="100"/>
          <a:sy n="70" d="100"/>
        </p:scale>
        <p:origin x="-2814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7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455138-62B2-4A1C-95DD-936175ECED6F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140B596-BBAD-4D80-B5C8-14FD1A4C8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8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832214-975A-47B0-B30C-183BB1A4F40F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C9F0E0-482D-4CEF-A4C1-A682C0035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3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8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8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76800"/>
            <a:ext cx="54768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4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Religious organizations received the largest share of charitable dollars in 2014, at 32 percent of the </a:t>
            </a:r>
            <a:r>
              <a:rPr lang="en-US" sz="1400" dirty="0" smtClean="0"/>
              <a:t>total.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education subsector received the second-largest share of charitable dollars in 2014, at 15 percent of the total. 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Human services organizations received 12 percent of total charitable dollars in 2014, ranking third of total gifts received. 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Gifts to independent, community, and operating </a:t>
            </a:r>
            <a:r>
              <a:rPr lang="en-US" sz="1400" dirty="0" err="1"/>
              <a:t>grantmaking</a:t>
            </a:r>
            <a:r>
              <a:rPr lang="en-US" sz="1400" dirty="0"/>
              <a:t> foundations amounted to the fourth-largest share of charitable dollars in 2014, also with 12 percent of the total and just behind human services. 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The health subsector received the fifth-largest share of charitable dollars in 2014, at 8 percent of the </a:t>
            </a:r>
            <a:r>
              <a:rPr lang="en-US" sz="1400" dirty="0" smtClean="0"/>
              <a:t>total.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4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0"/>
            <a:ext cx="5486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Giving to the education subsector amounted to 15 percent of total giving in 2014. 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Contributions to education organizations increased 4.9 percent in current dollars from 2013, to $54.62 billion. Adjusted for inflation, giving to education organizations increased 3.2 </a:t>
            </a:r>
            <a:r>
              <a:rPr lang="en-US" sz="1400" dirty="0" smtClean="0"/>
              <a:t>percent.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For </a:t>
            </a:r>
            <a:r>
              <a:rPr lang="en-US" sz="1400" dirty="0"/>
              <a:t>the year 2014, contributions to education totaled the highest inflation-adjusted value recorded to date. The year 2013 saw the second-highest total amount to education, at $52.94 billion, followed by $49.74 billion for the year 2012. 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Giving to education was strengthened in 2014 by the contributions of several very large gifts, many in support of higher education capital campaigns and medical research </a:t>
            </a:r>
            <a:r>
              <a:rPr lang="en-US" sz="1400" dirty="0" smtClean="0"/>
              <a:t>initiatives.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5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3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301625" y="6456363"/>
            <a:ext cx="8574088" cy="0"/>
          </a:xfrm>
          <a:prstGeom prst="line">
            <a:avLst/>
          </a:prstGeom>
          <a:solidFill>
            <a:srgbClr val="C3D8E7"/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82563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B61DC403-2EEB-41B9-845E-57B8AC7BA289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581144"/>
            <a:ext cx="6062472" cy="22768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4581144"/>
            <a:ext cx="2971800" cy="2276856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72200" y="3133344"/>
            <a:ext cx="2971800" cy="13624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3146863"/>
            <a:ext cx="6062472" cy="1358462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cap="small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239000" y="6019800"/>
            <a:ext cx="189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86289"/>
            <a:ext cx="6062472" cy="1362456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4000" b="1" cap="small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Client Name</a:t>
            </a:r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248400" y="4718286"/>
            <a:ext cx="2590800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100" b="1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Grenzebach Glier and Associates</a:t>
            </a:r>
          </a:p>
          <a:p>
            <a:pPr>
              <a:lnSpc>
                <a:spcPct val="110000"/>
              </a:lnSpc>
              <a:defRPr/>
            </a:pP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401 N. Michigan Avenue</a:t>
            </a:r>
          </a:p>
          <a:p>
            <a:pPr>
              <a:lnSpc>
                <a:spcPct val="110000"/>
              </a:lnSpc>
              <a:defRPr/>
            </a:pP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Suite 2800</a:t>
            </a:r>
          </a:p>
          <a:p>
            <a:pPr>
              <a:lnSpc>
                <a:spcPct val="110000"/>
              </a:lnSpc>
              <a:defRPr/>
            </a:pP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Chicago, Illinois  60611</a:t>
            </a:r>
          </a:p>
          <a:p>
            <a:pPr>
              <a:lnSpc>
                <a:spcPct val="110000"/>
              </a:lnSpc>
              <a:defRPr/>
            </a:pPr>
            <a:r>
              <a:rPr lang="en-US" sz="1100" i="1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tel</a:t>
            </a: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312.372.4040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76200" y="2590800"/>
            <a:ext cx="5943600" cy="533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9pPr>
          </a:lstStyle>
          <a:p>
            <a:pPr algn="l"/>
            <a:endParaRPr lang="en-US" sz="1600" i="1" cap="none" baseline="0" dirty="0"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6553200" y="2590800"/>
            <a:ext cx="2514600" cy="533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9pPr>
          </a:lstStyle>
          <a:p>
            <a:pPr algn="r"/>
            <a:endParaRPr lang="en-US" sz="1600" i="1" cap="none" baseline="0" dirty="0">
              <a:latin typeface="+mn-lt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2718238"/>
            <a:ext cx="2940558" cy="381000"/>
          </a:xfrm>
        </p:spPr>
        <p:txBody>
          <a:bodyPr/>
          <a:lstStyle>
            <a:lvl1pPr marL="0" indent="0" algn="r">
              <a:buNone/>
              <a:defRPr sz="1600" i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743200"/>
            <a:ext cx="6019800" cy="381000"/>
          </a:xfrm>
        </p:spPr>
        <p:txBody>
          <a:bodyPr/>
          <a:lstStyle>
            <a:lvl1pPr marL="0" indent="0" algn="l">
              <a:buNone/>
              <a:defRPr sz="2400" i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6299035" y="3133344"/>
            <a:ext cx="2844965" cy="1454150"/>
          </a:xfrm>
        </p:spPr>
        <p:txBody>
          <a:bodyPr/>
          <a:lstStyle>
            <a:lvl1pPr marL="0" indent="0" algn="r">
              <a:spcAft>
                <a:spcPts val="600"/>
              </a:spcAft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Consultant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5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82563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B61DC403-2EEB-41B9-845E-57B8AC7BA289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581144"/>
            <a:ext cx="6062472" cy="22768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4581144"/>
            <a:ext cx="2971800" cy="2276856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72200" y="3133344"/>
            <a:ext cx="2971800" cy="13624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3146863"/>
            <a:ext cx="6062472" cy="1358462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cap="small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239000" y="6019800"/>
            <a:ext cx="189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3344"/>
            <a:ext cx="6062472" cy="1415401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4000" b="1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rgbClr val="386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62800" y="6444734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400800"/>
            <a:ext cx="7467600" cy="457200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auto">
          <a:xfrm>
            <a:off x="0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43D4AFBB-636F-4BC4-9BF8-420AE457CFB7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57200" y="6537325"/>
            <a:ext cx="237116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Courtesy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of 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Grenzebach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Glier and Associates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229600" cy="640080"/>
          </a:xfrm>
        </p:spPr>
        <p:txBody>
          <a:bodyPr>
            <a:normAutofit/>
          </a:bodyPr>
          <a:lstStyle>
            <a:lvl1pPr>
              <a:defRPr sz="2400" b="1" i="0" cap="small" baseline="0">
                <a:solidFill>
                  <a:srgbClr val="4E8ABE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021080"/>
            <a:ext cx="8229600" cy="530352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574675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2pPr>
            <a:lvl3pPr marL="9144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7467600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 rot="5400000">
            <a:off x="7453884" y="6387084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5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91440"/>
            <a:ext cx="8229600" cy="822960"/>
          </a:xfrm>
        </p:spPr>
        <p:txBody>
          <a:bodyPr>
            <a:normAutofit/>
          </a:bodyPr>
          <a:lstStyle>
            <a:lvl1pPr>
              <a:defRPr sz="2800" b="1" cap="small" baseline="0">
                <a:solidFill>
                  <a:srgbClr val="4E89BE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1080"/>
            <a:ext cx="8229600" cy="530352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574675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2pPr>
            <a:lvl3pPr marL="914400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rgbClr val="386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2800" y="6444734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00800"/>
            <a:ext cx="7467600" cy="457200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0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43D4AFBB-636F-4BC4-9BF8-420AE457CFB7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537325"/>
            <a:ext cx="238719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Courtesy</a:t>
            </a:r>
            <a:r>
              <a:rPr lang="en-US" sz="900" i="1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of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Grenzebach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Glier and Associates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467600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7453884" y="6387084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93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rgbClr val="386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62800" y="6444734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400800"/>
            <a:ext cx="7467600" cy="457200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auto">
          <a:xfrm>
            <a:off x="0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43D4AFBB-636F-4BC4-9BF8-420AE457CFB7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37226" y="6537325"/>
            <a:ext cx="40527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– Not for Duplication |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Property of 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Grenzebach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Glier and Associates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6400800" cy="563880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574675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2pPr>
            <a:lvl3pPr marL="9144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7467600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 rot="5400000">
            <a:off x="7453884" y="6387084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52400" y="152400"/>
            <a:ext cx="1828800" cy="4191000"/>
          </a:xfrm>
          <a:prstGeom prst="rect">
            <a:avLst/>
          </a:prstGeom>
          <a:gradFill flip="none" rotWithShape="1">
            <a:gsLst>
              <a:gs pos="0">
                <a:srgbClr val="1C354C">
                  <a:shade val="30000"/>
                  <a:satMod val="115000"/>
                </a:srgbClr>
              </a:gs>
              <a:gs pos="50000">
                <a:srgbClr val="1C354C">
                  <a:shade val="67500"/>
                  <a:satMod val="115000"/>
                </a:srgbClr>
              </a:gs>
              <a:gs pos="100000">
                <a:srgbClr val="1C354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1C354C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1828800" cy="3810000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algn="ctr">
              <a:defRPr sz="1800" cap="all" normalizeH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73025" y="354013"/>
            <a:ext cx="355600" cy="3175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2575" y="512763"/>
            <a:ext cx="2232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981200" y="512763"/>
            <a:ext cx="67665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6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7138" y="6505575"/>
            <a:ext cx="177800" cy="17145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86C9885-1ACE-4AFC-B4CA-B8C490D88E37}" type="slidenum">
              <a:rPr lang="en-US" altLang="en-US" smtClean="0"/>
              <a:pPr>
                <a:defRPr/>
              </a:pPr>
              <a:t>‹#›</a:t>
            </a:fld>
            <a:endParaRPr lang="en-US" altLang="en-US" sz="800" dirty="0">
              <a:solidFill>
                <a:srgbClr val="AFA9A7"/>
              </a:solidFill>
              <a:sym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2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752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00175"/>
            <a:ext cx="82296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1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1" r:id="rId3"/>
    <p:sldLayoutId id="2147483662" r:id="rId4"/>
    <p:sldLayoutId id="2147483673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cap="small" baseline="0">
          <a:solidFill>
            <a:schemeClr val="tx2"/>
          </a:solidFill>
          <a:latin typeface="Myriad Web Pro" panose="020B0503030403020204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Wingdings" pitchFamily="2" charset="2"/>
        <a:buChar char="w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Giving </a:t>
            </a:r>
            <a:r>
              <a:rPr lang="en-US" sz="2200" smtClean="0"/>
              <a:t>Trends in </a:t>
            </a:r>
            <a:r>
              <a:rPr lang="en-US" sz="3600" smtClean="0"/>
              <a:t>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June 16,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2209800"/>
            <a:ext cx="6019800" cy="914400"/>
          </a:xfrm>
        </p:spPr>
        <p:txBody>
          <a:bodyPr/>
          <a:lstStyle/>
          <a:p>
            <a:r>
              <a:rPr lang="en-US" sz="2300" b="1" i="0" dirty="0" smtClean="0"/>
              <a:t>GG+A Special Analysis: </a:t>
            </a:r>
            <a:r>
              <a:rPr lang="en-US" sz="2300" b="1" dirty="0" smtClean="0"/>
              <a:t>Giving USA 2015 Annual Report on Philanthropy</a:t>
            </a:r>
            <a:endParaRPr lang="en-US" sz="23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200" dirty="0" smtClean="0"/>
              <a:t>Featuring GG+A Senior Vice President and Managing Director</a:t>
            </a:r>
          </a:p>
          <a:p>
            <a:r>
              <a:rPr lang="en-US" sz="1800" dirty="0" smtClean="0"/>
              <a:t>LAURIE MUSGROVE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Interviewed by Dan Lowman, GG+A Senior Vice President,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GG+A Special Analysis: </a:t>
            </a:r>
            <a:r>
              <a:rPr lang="en-US" i="1" dirty="0" smtClean="0"/>
              <a:t>Giving USA 2015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21080"/>
            <a:ext cx="8229600" cy="5303520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b="1" i="1" kern="0" dirty="0">
                <a:solidFill>
                  <a:schemeClr val="accent1">
                    <a:lumMod val="50000"/>
                  </a:schemeClr>
                </a:solidFill>
              </a:rPr>
              <a:t>Giving USA: The Annual Report on Philanthropy</a:t>
            </a:r>
            <a:r>
              <a:rPr lang="en-US" altLang="en-US" sz="15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5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500" kern="0" dirty="0" smtClean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first published in 1955 and is the longest running publication on charitable giving in the United States. </a:t>
            </a:r>
            <a:r>
              <a:rPr lang="en-US" altLang="en-US" sz="1500" dirty="0">
                <a:solidFill>
                  <a:schemeClr val="accent1">
                    <a:lumMod val="50000"/>
                  </a:schemeClr>
                </a:solidFill>
              </a:rPr>
              <a:t>The report is published by the Giving USA Foundation, a public service initiative of The Giving Institute™. Founded in 1935, The Institute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advances philanthropy and promotes ethics in the fundraising profession.</a:t>
            </a:r>
            <a:endParaRPr lang="en-US" alt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Research and writing for the annual report is conducted by the Indiana University Lilly Family School of Philanthropy.</a:t>
            </a:r>
          </a:p>
          <a:p>
            <a:pPr marL="0" lv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Grenzebach Glier and Associates (GG+A) is a member of The Giving Institute, a member of the Editorial Review Board, and a sponsor of the annual report.</a:t>
            </a:r>
          </a:p>
          <a:p>
            <a:pPr marL="0" lv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altLang="en-US" sz="1500" kern="0" dirty="0" smtClean="0">
                <a:solidFill>
                  <a:schemeClr val="accent1">
                    <a:lumMod val="50000"/>
                  </a:schemeClr>
                </a:solidFill>
              </a:rPr>
              <a:t>four-part special </a:t>
            </a: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presentation features GG+A experts in philanthropic management on select findings of the report. The views expressed herein are those of Grenzebach Glier and Associates.</a:t>
            </a:r>
          </a:p>
          <a:p>
            <a:endParaRPr lang="en-US" dirty="0"/>
          </a:p>
        </p:txBody>
      </p:sp>
      <p:pic>
        <p:nvPicPr>
          <p:cNvPr id="6" name="Picture 5" descr="G:\Common\Logos\IU Lilly Family SOP logos\NEW LFSoP_IU_IUPUI logos (Feb14)\JPG\IU.LFSP.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1" y="5440680"/>
            <a:ext cx="336402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t="19868" r="21898" b="40065"/>
          <a:stretch>
            <a:fillRect/>
          </a:stretch>
        </p:blipFill>
        <p:spPr bwMode="auto">
          <a:xfrm>
            <a:off x="5562602" y="5135880"/>
            <a:ext cx="230327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6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4008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GG+A Special Analysis: </a:t>
            </a:r>
            <a:r>
              <a:rPr lang="en-US" sz="1800" i="1" dirty="0" smtClean="0"/>
              <a:t>Giving USA 2015  </a:t>
            </a:r>
            <a:br>
              <a:rPr lang="en-US" sz="1800" i="1" dirty="0" smtClean="0"/>
            </a:br>
            <a:r>
              <a:rPr lang="en-US" sz="1800" dirty="0" smtClean="0"/>
              <a:t>Session 2  -    Education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772406" y="1066799"/>
            <a:ext cx="5254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Our Speakers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867019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Laurie Musgrove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Senior Vice President and Managing Director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Grenzebach Glier and Associates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4419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Dan Lowman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Senior Vice President, Analytics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Grenzebach Glier and Associates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43000"/>
            <a:ext cx="1790838" cy="2286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738265"/>
            <a:ext cx="1792224" cy="2240280"/>
          </a:xfrm>
        </p:spPr>
      </p:pic>
    </p:spTree>
    <p:extLst>
      <p:ext uri="{BB962C8B-B14F-4D97-AF65-F5344CB8AC3E}">
        <p14:creationId xmlns:p14="http://schemas.microsoft.com/office/powerpoint/2010/main" val="26263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Contributions by 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6062673" cy="5303520"/>
          </a:xfrm>
        </p:spPr>
      </p:pic>
      <p:sp>
        <p:nvSpPr>
          <p:cNvPr id="3" name="TextBox 2"/>
          <p:cNvSpPr txBox="1"/>
          <p:nvPr/>
        </p:nvSpPr>
        <p:spPr>
          <a:xfrm>
            <a:off x="7162800" y="5867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Source: </a:t>
            </a:r>
            <a:r>
              <a:rPr lang="en-US" sz="1200" i="1" dirty="0" smtClean="0">
                <a:latin typeface="+mn-lt"/>
              </a:rPr>
              <a:t>Giving USA 2015</a:t>
            </a:r>
          </a:p>
        </p:txBody>
      </p:sp>
    </p:spTree>
    <p:extLst>
      <p:ext uri="{BB962C8B-B14F-4D97-AF65-F5344CB8AC3E}">
        <p14:creationId xmlns:p14="http://schemas.microsoft.com/office/powerpoint/2010/main" val="37739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Contributions by Type of Recipient Organization</a:t>
            </a:r>
            <a:endParaRPr lang="en-US" dirty="0"/>
          </a:p>
        </p:txBody>
      </p:sp>
      <p:pic>
        <p:nvPicPr>
          <p:cNvPr id="5" name="Picture 2" descr="C:\Users\KKulhanek\Desktop\page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580371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5715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Giving USA 2015</a:t>
            </a: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Giving by 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6598677" cy="5029200"/>
          </a:xfrm>
        </p:spPr>
      </p:pic>
      <p:sp>
        <p:nvSpPr>
          <p:cNvPr id="3" name="TextBox 2"/>
          <p:cNvSpPr txBox="1"/>
          <p:nvPr/>
        </p:nvSpPr>
        <p:spPr>
          <a:xfrm>
            <a:off x="7010400" y="579120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Giving USA 2015</a:t>
            </a: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22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to Education, 1974 - 2014</a:t>
            </a:r>
            <a:endParaRPr lang="en-US" dirty="0"/>
          </a:p>
        </p:txBody>
      </p:sp>
      <p:pic>
        <p:nvPicPr>
          <p:cNvPr id="5" name="Picture 2" descr="C:\Users\KKulhanek\Desktop\page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7" y="838200"/>
            <a:ext cx="6696153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15200" y="599920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Giving USA 2015</a:t>
            </a:r>
          </a:p>
          <a:p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4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/>
          <p:nvPr/>
        </p:nvSpPr>
        <p:spPr>
          <a:xfrm>
            <a:off x="1600200" y="0"/>
            <a:ext cx="5577840" cy="292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133600" y="2895600"/>
            <a:ext cx="451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8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E</a:t>
            </a:r>
            <a:r>
              <a:rPr lang="en-US" sz="1600" b="1" spc="9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x</a:t>
            </a:r>
            <a:r>
              <a:rPr lang="en-US" sz="1600" b="1" spc="5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t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spc="8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ao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spc="7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dina</a:t>
            </a:r>
            <a:r>
              <a:rPr lang="en-US" sz="1600" b="1" spc="9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y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.</a:t>
            </a:r>
            <a:r>
              <a:rPr lang="en-US" sz="1600" b="1" spc="3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   </a:t>
            </a:r>
            <a:r>
              <a:rPr lang="en-US" sz="1600" b="1" spc="7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Sustainabl</a:t>
            </a:r>
            <a:r>
              <a:rPr lang="en-US" sz="1600" b="1" spc="5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e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. </a:t>
            </a:r>
            <a:r>
              <a:rPr lang="en-US" sz="1600" b="1" spc="3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  </a:t>
            </a:r>
            <a:r>
              <a:rPr lang="en-US" sz="1600" b="1" spc="75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P</a:t>
            </a:r>
            <a:r>
              <a:rPr lang="en-US" sz="1600" b="1" spc="6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hila</a:t>
            </a:r>
            <a:r>
              <a:rPr lang="en-US" sz="1600" b="1" spc="8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n</a:t>
            </a:r>
            <a:r>
              <a:rPr lang="en-US" sz="1600" b="1" spc="7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th</a:t>
            </a:r>
            <a:r>
              <a:rPr lang="en-US" sz="1600" b="1" spc="35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spc="9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o</a:t>
            </a:r>
            <a:r>
              <a:rPr lang="en-US" sz="1600" b="1" spc="75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p</a:t>
            </a:r>
            <a:r>
              <a:rPr lang="en-US" sz="1600" b="1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213983"/>
            <a:ext cx="4572000" cy="22724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700"/>
              </a:lnSpc>
            </a:pPr>
            <a:r>
              <a:rPr lang="en-US" sz="1000" spc="-5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more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than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50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year</a:t>
            </a:r>
            <a:r>
              <a:rPr lang="en-US" sz="1000" spc="-4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,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GG+A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ha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made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it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ou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 mission </a:t>
            </a:r>
          </a:p>
          <a:p>
            <a:pPr lvl="0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to ad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anc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ou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mission.</a:t>
            </a:r>
            <a:endParaRPr lang="en-US" sz="1000" dirty="0">
              <a:solidFill>
                <a:srgbClr val="414141"/>
              </a:solidFill>
              <a:latin typeface="Century Schoolbook" panose="02040604050505020304" pitchFamily="18" charset="0"/>
              <a:cs typeface="Garamond"/>
            </a:endParaRPr>
          </a:p>
          <a:p>
            <a:pPr lvl="0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hel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 extraordina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or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anization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aroun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the </a:t>
            </a:r>
            <a:r>
              <a:rPr lang="en-US" sz="1000" spc="-3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w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orl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</a:p>
          <a:p>
            <a:pPr lvl="0" algn="ctr">
              <a:lnSpc>
                <a:spcPts val="1700"/>
              </a:lnSpc>
            </a:pP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w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in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e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spc="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w</a:t>
            </a:r>
            <a:r>
              <a:rPr lang="en-US" sz="1000" spc="-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</a:t>
            </a: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.</a:t>
            </a:r>
            <a:endParaRPr lang="en-US" sz="1000" dirty="0">
              <a:solidFill>
                <a:srgbClr val="414141"/>
              </a:solidFill>
              <a:latin typeface="Century Schoolbook" panose="02040604050505020304" pitchFamily="18" charset="0"/>
              <a:cs typeface="Garamond"/>
            </a:endParaRP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buil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sustainable cultures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bes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practice</a:t>
            </a:r>
            <a:r>
              <a:rPr lang="en-US" sz="1000" spc="-4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.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de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elop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leaders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effect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iv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, successful teams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fundraising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professional</a:t>
            </a:r>
            <a:r>
              <a:rPr lang="en-US" sz="1000" spc="-3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.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suppo</a:t>
            </a:r>
            <a:r>
              <a:rPr lang="en-US" sz="1000" spc="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oluntee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en</a:t>
            </a:r>
            <a:r>
              <a:rPr lang="en-US" sz="1000" spc="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</a:t>
            </a:r>
            <a:r>
              <a:rPr lang="en-US" sz="1000" spc="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ement, an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assis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in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the creation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evidence-based,</a:t>
            </a:r>
            <a:r>
              <a:rPr lang="en-US" sz="1000" spc="-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strategic pro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ram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that meet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the unique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philanthropi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c 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oal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ea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c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h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an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ve</a:t>
            </a:r>
            <a:r>
              <a:rPr lang="en-US" sz="1000" spc="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ou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client </a:t>
            </a:r>
            <a:r>
              <a:rPr lang="en-US" sz="1000" spc="-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pa</a:t>
            </a:r>
            <a:r>
              <a:rPr lang="en-US" sz="1000" spc="1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tner</a:t>
            </a:r>
            <a:r>
              <a:rPr lang="en-US" sz="1000" spc="-4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94" y="5440680"/>
            <a:ext cx="1160212" cy="731520"/>
          </a:xfrm>
          <a:prstGeom prst="rect">
            <a:avLst/>
          </a:prstGeom>
        </p:spPr>
      </p:pic>
      <p:sp>
        <p:nvSpPr>
          <p:cNvPr id="8" name="object 4"/>
          <p:cNvSpPr txBox="1"/>
          <p:nvPr/>
        </p:nvSpPr>
        <p:spPr>
          <a:xfrm>
            <a:off x="990600" y="6132904"/>
            <a:ext cx="6853217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 marR="5080" indent="-114300" algn="ctr">
              <a:lnSpc>
                <a:spcPts val="1100"/>
              </a:lnSpc>
            </a:pPr>
            <a:r>
              <a:rPr lang="en-US" sz="1100" spc="-70" dirty="0" smtClean="0">
                <a:latin typeface="Myriad Pro"/>
                <a:cs typeface="Myriad Pro"/>
              </a:rPr>
              <a:t>___________________________________________________________________</a:t>
            </a:r>
          </a:p>
          <a:p>
            <a:pPr marL="126364" marR="5080" indent="-114300" algn="ctr"/>
            <a:r>
              <a:rPr sz="1100" spc="-70" dirty="0" smtClean="0">
                <a:latin typeface="Myriad Pro"/>
                <a:cs typeface="Myriad Pro"/>
              </a:rPr>
              <a:t>T</a:t>
            </a:r>
            <a:r>
              <a:rPr sz="1100" dirty="0" smtClean="0">
                <a:latin typeface="Myriad Pro"/>
                <a:cs typeface="Myriad Pro"/>
              </a:rPr>
              <a:t>o </a:t>
            </a:r>
            <a:r>
              <a:rPr sz="1100" dirty="0">
                <a:latin typeface="Myriad Pro"/>
                <a:cs typeface="Myriad Pro"/>
              </a:rPr>
              <a:t>dis</a:t>
            </a:r>
            <a:r>
              <a:rPr sz="1100" spc="-10" dirty="0">
                <a:latin typeface="Myriad Pro"/>
                <a:cs typeface="Myriad Pro"/>
              </a:rPr>
              <a:t>cov</a:t>
            </a:r>
            <a:r>
              <a:rPr sz="1100" dirty="0">
                <a:latin typeface="Myriad Pro"/>
                <a:cs typeface="Myriad Pro"/>
              </a:rPr>
              <a:t>er h</a:t>
            </a:r>
            <a:r>
              <a:rPr sz="1100" spc="-10" dirty="0">
                <a:latin typeface="Myriad Pro"/>
                <a:cs typeface="Myriad Pro"/>
              </a:rPr>
              <a:t>o</a:t>
            </a:r>
            <a:r>
              <a:rPr sz="1100" dirty="0">
                <a:latin typeface="Myriad Pro"/>
                <a:cs typeface="Myriad Pro"/>
              </a:rPr>
              <a:t>w GG+A can help </a:t>
            </a:r>
            <a:r>
              <a:rPr sz="1100" spc="-10" dirty="0">
                <a:latin typeface="Myriad Pro"/>
                <a:cs typeface="Myriad Pro"/>
              </a:rPr>
              <a:t>y</a:t>
            </a:r>
            <a:r>
              <a:rPr sz="1100" dirty="0">
                <a:latin typeface="Myriad Pro"/>
                <a:cs typeface="Myriad Pro"/>
              </a:rPr>
              <a:t>ou </a:t>
            </a:r>
            <a:r>
              <a:rPr sz="1100" spc="-10" dirty="0">
                <a:latin typeface="Myriad Pro"/>
                <a:cs typeface="Myriad Pro"/>
              </a:rPr>
              <a:t>r</a:t>
            </a:r>
            <a:r>
              <a:rPr sz="1100" dirty="0">
                <a:latin typeface="Myriad Pro"/>
                <a:cs typeface="Myriad Pro"/>
              </a:rPr>
              <a:t>each </a:t>
            </a:r>
            <a:r>
              <a:rPr sz="1100" spc="-10" dirty="0">
                <a:latin typeface="Myriad Pro"/>
                <a:cs typeface="Myriad Pro"/>
              </a:rPr>
              <a:t>y</a:t>
            </a:r>
            <a:r>
              <a:rPr sz="1100" dirty="0">
                <a:latin typeface="Myriad Pro"/>
                <a:cs typeface="Myriad Pro"/>
              </a:rPr>
              <a:t>our goal</a:t>
            </a:r>
            <a:r>
              <a:rPr sz="1100" spc="-15" dirty="0">
                <a:latin typeface="Myriad Pro"/>
                <a:cs typeface="Myriad Pro"/>
              </a:rPr>
              <a:t>s</a:t>
            </a:r>
            <a:r>
              <a:rPr sz="1100" dirty="0">
                <a:latin typeface="Myriad Pro"/>
                <a:cs typeface="Myriad Pro"/>
              </a:rPr>
              <a:t>, </a:t>
            </a:r>
            <a:r>
              <a:rPr sz="1100" dirty="0" smtClean="0">
                <a:latin typeface="Myriad Pro"/>
                <a:cs typeface="Myriad Pro"/>
              </a:rPr>
              <a:t>please </a:t>
            </a:r>
            <a:r>
              <a:rPr sz="1100" dirty="0">
                <a:latin typeface="Myriad Pro"/>
                <a:cs typeface="Myriad Pro"/>
              </a:rPr>
              <a:t>call us </a:t>
            </a:r>
            <a:endParaRPr lang="en-US" sz="1100" dirty="0" smtClean="0">
              <a:latin typeface="Myriad Pro"/>
              <a:cs typeface="Myriad Pro"/>
            </a:endParaRPr>
          </a:p>
          <a:p>
            <a:pPr marL="126364" marR="5080" indent="-114300" algn="ctr"/>
            <a:r>
              <a:rPr sz="1100" spc="-5" dirty="0" smtClean="0">
                <a:latin typeface="Myriad Pro"/>
                <a:cs typeface="Myriad Pro"/>
              </a:rPr>
              <a:t>a</a:t>
            </a:r>
            <a:r>
              <a:rPr sz="1100" dirty="0" smtClean="0">
                <a:latin typeface="Myriad Pro"/>
                <a:cs typeface="Myriad Pro"/>
              </a:rPr>
              <a:t>t 312.372.4040</a:t>
            </a:r>
            <a:r>
              <a:rPr lang="en-US" sz="1100" dirty="0">
                <a:latin typeface="Myriad Pro"/>
                <a:cs typeface="Myriad Pro"/>
              </a:rPr>
              <a:t> </a:t>
            </a:r>
            <a:r>
              <a:rPr lang="en-US" sz="1100" dirty="0" smtClean="0">
                <a:latin typeface="Myriad Pro"/>
                <a:cs typeface="Myriad Pro"/>
              </a:rPr>
              <a:t>or send us an email at contactus@grenzglier.com</a:t>
            </a:r>
            <a:r>
              <a:rPr sz="1100" dirty="0" smtClean="0">
                <a:latin typeface="Myriad Pro"/>
                <a:cs typeface="Myriad Pro"/>
              </a:rPr>
              <a:t>.</a:t>
            </a:r>
            <a:r>
              <a:rPr sz="1100" spc="-35" dirty="0" smtClean="0">
                <a:latin typeface="Myriad Pro"/>
                <a:cs typeface="Myriad Pro"/>
              </a:rPr>
              <a:t> </a:t>
            </a:r>
            <a:endParaRPr lang="en-US" sz="1100" spc="-35" dirty="0" smtClean="0">
              <a:latin typeface="Myriad Pro"/>
              <a:cs typeface="Myriad Pro"/>
            </a:endParaRPr>
          </a:p>
          <a:p>
            <a:pPr marL="126364" marR="5080" indent="-114300" algn="ctr"/>
            <a:r>
              <a:rPr sz="1100" b="1" spc="15" dirty="0" smtClean="0">
                <a:latin typeface="Myriad Pro"/>
                <a:cs typeface="Myriad Pro"/>
              </a:rPr>
              <a:t>ww</a:t>
            </a:r>
            <a:r>
              <a:rPr sz="1100" b="1" spc="-50" dirty="0" smtClean="0">
                <a:latin typeface="Myriad Pro"/>
                <a:cs typeface="Myriad Pro"/>
              </a:rPr>
              <a:t>w</a:t>
            </a:r>
            <a:r>
              <a:rPr sz="1100" b="1" dirty="0" smtClean="0">
                <a:latin typeface="Myriad Pro"/>
                <a:cs typeface="Myriad Pro"/>
              </a:rPr>
              <a:t>.G</a:t>
            </a:r>
            <a:r>
              <a:rPr sz="1100" b="1" spc="-10" dirty="0" smtClean="0">
                <a:latin typeface="Myriad Pro"/>
                <a:cs typeface="Myriad Pro"/>
              </a:rPr>
              <a:t>r</a:t>
            </a:r>
            <a:r>
              <a:rPr sz="1100" b="1" dirty="0" smtClean="0">
                <a:latin typeface="Myriad Pro"/>
                <a:cs typeface="Myriad Pro"/>
              </a:rPr>
              <a:t>en</a:t>
            </a:r>
            <a:r>
              <a:rPr sz="1100" b="1" spc="-10" dirty="0" smtClean="0">
                <a:latin typeface="Myriad Pro"/>
                <a:cs typeface="Myriad Pro"/>
              </a:rPr>
              <a:t>z</a:t>
            </a:r>
            <a:r>
              <a:rPr sz="1100" b="1" dirty="0" smtClean="0">
                <a:latin typeface="Myriad Pro"/>
                <a:cs typeface="Myriad Pro"/>
              </a:rPr>
              <a:t>ebachGlie</a:t>
            </a:r>
            <a:r>
              <a:rPr sz="1100" b="1" spc="-65" dirty="0" smtClean="0">
                <a:latin typeface="Myriad Pro"/>
                <a:cs typeface="Myriad Pro"/>
              </a:rPr>
              <a:t>r</a:t>
            </a:r>
            <a:r>
              <a:rPr sz="1100" b="1" dirty="0" smtClean="0">
                <a:latin typeface="Myriad Pro"/>
                <a:cs typeface="Myriad Pro"/>
              </a:rPr>
              <a:t>.</a:t>
            </a:r>
            <a:r>
              <a:rPr sz="1100" b="1" spc="-15" dirty="0" smtClean="0">
                <a:latin typeface="Myriad Pro"/>
                <a:cs typeface="Myriad Pro"/>
              </a:rPr>
              <a:t>c</a:t>
            </a:r>
            <a:r>
              <a:rPr sz="1100" b="1" dirty="0" smtClean="0">
                <a:latin typeface="Myriad Pro"/>
                <a:cs typeface="Myriad Pro"/>
              </a:rPr>
              <a:t>om</a:t>
            </a:r>
            <a:endParaRPr sz="11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558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GG+A">
      <a:dk1>
        <a:srgbClr val="414141"/>
      </a:dk1>
      <a:lt1>
        <a:srgbClr val="FFFFFF"/>
      </a:lt1>
      <a:dk2>
        <a:srgbClr val="4E8ABE"/>
      </a:dk2>
      <a:lt2>
        <a:srgbClr val="BEC0C2"/>
      </a:lt2>
      <a:accent1>
        <a:srgbClr val="978981"/>
      </a:accent1>
      <a:accent2>
        <a:srgbClr val="92A5A4"/>
      </a:accent2>
      <a:accent3>
        <a:srgbClr val="335C64"/>
      </a:accent3>
      <a:accent4>
        <a:srgbClr val="70535C"/>
      </a:accent4>
      <a:accent5>
        <a:srgbClr val="737144"/>
      </a:accent5>
      <a:accent6>
        <a:srgbClr val="CFA75D"/>
      </a:accent6>
      <a:hlink>
        <a:srgbClr val="0000FF"/>
      </a:hlink>
      <a:folHlink>
        <a:srgbClr val="800080"/>
      </a:folHlink>
    </a:clrScheme>
    <a:fontScheme name="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615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3_Office Theme</vt:lpstr>
      <vt:lpstr>Giving Trends in Education</vt:lpstr>
      <vt:lpstr>GG+A Special Analysis: Giving USA 2015</vt:lpstr>
      <vt:lpstr>GG+A Special Analysis: Giving USA 2015   Session 2  -    Education</vt:lpstr>
      <vt:lpstr>2014 Contributions by Source</vt:lpstr>
      <vt:lpstr>2014 Contributions by Type of Recipient Organization</vt:lpstr>
      <vt:lpstr>Changes in Giving by Source</vt:lpstr>
      <vt:lpstr>Giving to Education, 1974 - 2014</vt:lpstr>
      <vt:lpstr>PowerPoint Presentation</vt:lpstr>
    </vt:vector>
  </TitlesOfParts>
  <Company>Grenzebach Glier and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Rooney, Claire</dc:creator>
  <cp:lastModifiedBy>Barnett, Jeanie</cp:lastModifiedBy>
  <cp:revision>136</cp:revision>
  <cp:lastPrinted>2014-10-07T13:25:30Z</cp:lastPrinted>
  <dcterms:created xsi:type="dcterms:W3CDTF">2014-10-06T19:24:54Z</dcterms:created>
  <dcterms:modified xsi:type="dcterms:W3CDTF">2015-06-18T17:14:25Z</dcterms:modified>
</cp:coreProperties>
</file>