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15.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284" r:id="rId2"/>
    <p:sldId id="286" r:id="rId3"/>
    <p:sldId id="287" r:id="rId4"/>
    <p:sldId id="288" r:id="rId5"/>
    <p:sldId id="296" r:id="rId6"/>
    <p:sldId id="289" r:id="rId7"/>
    <p:sldId id="292" r:id="rId8"/>
    <p:sldId id="299" r:id="rId9"/>
    <p:sldId id="301" r:id="rId10"/>
    <p:sldId id="302" r:id="rId11"/>
    <p:sldId id="303" r:id="rId12"/>
    <p:sldId id="304" r:id="rId13"/>
    <p:sldId id="307" r:id="rId14"/>
    <p:sldId id="293" r:id="rId15"/>
    <p:sldId id="294" r:id="rId1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oney, Claire" initials="CR"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354C"/>
    <a:srgbClr val="4E8ABE"/>
    <a:srgbClr val="284D6E"/>
    <a:srgbClr val="ADC8E1"/>
    <a:srgbClr val="305C84"/>
    <a:srgbClr val="274B6B"/>
    <a:srgbClr val="000000"/>
    <a:srgbClr val="B9D0E5"/>
    <a:srgbClr val="969696"/>
    <a:srgbClr val="84AD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76" autoAdjust="0"/>
    <p:restoredTop sz="99634" autoAdjust="0"/>
  </p:normalViewPr>
  <p:slideViewPr>
    <p:cSldViewPr>
      <p:cViewPr>
        <p:scale>
          <a:sx n="78" d="100"/>
          <a:sy n="78" d="100"/>
        </p:scale>
        <p:origin x="-3090" y="-93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84" d="100"/>
          <a:sy n="84" d="100"/>
        </p:scale>
        <p:origin x="-3768"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B5455138-62B2-4A1C-95DD-936175ECED6F}" type="datetimeFigureOut">
              <a:rPr lang="en-US" smtClean="0"/>
              <a:t>6/18/2015</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F140B596-BBAD-4D80-B5C8-14FD1A4C8E61}" type="slidenum">
              <a:rPr lang="en-US" smtClean="0"/>
              <a:t>‹#›</a:t>
            </a:fld>
            <a:endParaRPr lang="en-US" dirty="0"/>
          </a:p>
        </p:txBody>
      </p:sp>
    </p:spTree>
    <p:extLst>
      <p:ext uri="{BB962C8B-B14F-4D97-AF65-F5344CB8AC3E}">
        <p14:creationId xmlns:p14="http://schemas.microsoft.com/office/powerpoint/2010/main" val="22533807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86832214-975A-47B0-B30C-183BB1A4F40F}" type="datetimeFigureOut">
              <a:rPr lang="en-US" smtClean="0"/>
              <a:t>6/18/2015</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B4C9F0E0-482D-4CEF-A4C1-A682C0035437}" type="slidenum">
              <a:rPr lang="en-US" smtClean="0"/>
              <a:t>‹#›</a:t>
            </a:fld>
            <a:endParaRPr lang="en-US" dirty="0"/>
          </a:p>
        </p:txBody>
      </p:sp>
    </p:spTree>
    <p:extLst>
      <p:ext uri="{BB962C8B-B14F-4D97-AF65-F5344CB8AC3E}">
        <p14:creationId xmlns:p14="http://schemas.microsoft.com/office/powerpoint/2010/main" val="1237392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C9F0E0-482D-4CEF-A4C1-A682C0035437}" type="slidenum">
              <a:rPr lang="en-US" smtClean="0"/>
              <a:t>1</a:t>
            </a:fld>
            <a:endParaRPr lang="en-US" dirty="0"/>
          </a:p>
        </p:txBody>
      </p:sp>
    </p:spTree>
    <p:extLst>
      <p:ext uri="{BB962C8B-B14F-4D97-AF65-F5344CB8AC3E}">
        <p14:creationId xmlns:p14="http://schemas.microsoft.com/office/powerpoint/2010/main" val="469736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9F0E0-482D-4CEF-A4C1-A682C0035437}" type="slidenum">
              <a:rPr lang="en-US" smtClean="0"/>
              <a:t>14</a:t>
            </a:fld>
            <a:endParaRPr lang="en-US" dirty="0"/>
          </a:p>
        </p:txBody>
      </p:sp>
    </p:spTree>
    <p:extLst>
      <p:ext uri="{BB962C8B-B14F-4D97-AF65-F5344CB8AC3E}">
        <p14:creationId xmlns:p14="http://schemas.microsoft.com/office/powerpoint/2010/main" val="4145098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9F0E0-482D-4CEF-A4C1-A682C0035437}" type="slidenum">
              <a:rPr lang="en-US" smtClean="0"/>
              <a:t>15</a:t>
            </a:fld>
            <a:endParaRPr lang="en-US" dirty="0"/>
          </a:p>
        </p:txBody>
      </p:sp>
    </p:spTree>
    <p:extLst>
      <p:ext uri="{BB962C8B-B14F-4D97-AF65-F5344CB8AC3E}">
        <p14:creationId xmlns:p14="http://schemas.microsoft.com/office/powerpoint/2010/main" val="3869635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9F0E0-482D-4CEF-A4C1-A682C0035437}" type="slidenum">
              <a:rPr lang="en-US" smtClean="0"/>
              <a:t>2</a:t>
            </a:fld>
            <a:endParaRPr lang="en-US" dirty="0"/>
          </a:p>
        </p:txBody>
      </p:sp>
    </p:spTree>
    <p:extLst>
      <p:ext uri="{BB962C8B-B14F-4D97-AF65-F5344CB8AC3E}">
        <p14:creationId xmlns:p14="http://schemas.microsoft.com/office/powerpoint/2010/main" val="3364889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9F0E0-482D-4CEF-A4C1-A682C0035437}" type="slidenum">
              <a:rPr lang="en-US" smtClean="0"/>
              <a:t>3</a:t>
            </a:fld>
            <a:endParaRPr lang="en-US" dirty="0"/>
          </a:p>
        </p:txBody>
      </p:sp>
    </p:spTree>
    <p:extLst>
      <p:ext uri="{BB962C8B-B14F-4D97-AF65-F5344CB8AC3E}">
        <p14:creationId xmlns:p14="http://schemas.microsoft.com/office/powerpoint/2010/main" val="864085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C9F0E0-482D-4CEF-A4C1-A682C0035437}" type="slidenum">
              <a:rPr lang="en-US" smtClean="0"/>
              <a:t>4</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4876800"/>
            <a:ext cx="5476875" cy="2219325"/>
          </a:xfrm>
          <a:prstGeom prst="rect">
            <a:avLst/>
          </a:prstGeom>
        </p:spPr>
      </p:pic>
    </p:spTree>
    <p:extLst>
      <p:ext uri="{BB962C8B-B14F-4D97-AF65-F5344CB8AC3E}">
        <p14:creationId xmlns:p14="http://schemas.microsoft.com/office/powerpoint/2010/main" val="2348140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a:p>
            <a:pPr marL="171450" indent="-171450">
              <a:buFont typeface="Arial" panose="020B0604020202020204" pitchFamily="34" charset="0"/>
              <a:buChar char="•"/>
            </a:pPr>
            <a:r>
              <a:rPr lang="en-US" sz="1400" dirty="0"/>
              <a:t>Religious organizations received the largest share of charitable dollars in 2014, at 32 percent of the </a:t>
            </a:r>
            <a:r>
              <a:rPr lang="en-US" sz="1400" dirty="0" smtClean="0"/>
              <a:t>total.</a:t>
            </a:r>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400" dirty="0"/>
              <a:t>The education subsector received the second-largest share of charitable dollars in 2014, at 15 percent of the total. </a:t>
            </a:r>
            <a:endParaRPr lang="en-US" sz="1400" dirty="0" smtClean="0"/>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400" dirty="0"/>
              <a:t>Human services organizations received 12 percent of total charitable dollars in 2014, ranking third of total gifts received. </a:t>
            </a:r>
            <a:endParaRPr lang="en-US" sz="1400" dirty="0" smtClean="0"/>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400" dirty="0"/>
              <a:t>Gifts to independent, community, and operating </a:t>
            </a:r>
            <a:r>
              <a:rPr lang="en-US" sz="1400" dirty="0" err="1"/>
              <a:t>grantmaking</a:t>
            </a:r>
            <a:r>
              <a:rPr lang="en-US" sz="1400" dirty="0"/>
              <a:t> foundations amounted to the fourth-largest share of charitable dollars in 2014, also with 12 percent of the total and just behind human services. </a:t>
            </a:r>
            <a:endParaRPr lang="en-US" sz="1400" dirty="0" smtClean="0"/>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400" dirty="0"/>
              <a:t>The health subsector received the fifth-largest share of charitable dollars in 2014, at 8 percent of the </a:t>
            </a:r>
            <a:r>
              <a:rPr lang="en-US" sz="1400" dirty="0" smtClean="0"/>
              <a:t>total.</a:t>
            </a:r>
            <a:endParaRPr lang="en-US" sz="1400" dirty="0"/>
          </a:p>
          <a:p>
            <a:endParaRPr lang="en-US" dirty="0"/>
          </a:p>
        </p:txBody>
      </p:sp>
      <p:sp>
        <p:nvSpPr>
          <p:cNvPr id="4" name="Slide Number Placeholder 3"/>
          <p:cNvSpPr>
            <a:spLocks noGrp="1"/>
          </p:cNvSpPr>
          <p:nvPr>
            <p:ph type="sldNum" sz="quarter" idx="10"/>
          </p:nvPr>
        </p:nvSpPr>
        <p:spPr/>
        <p:txBody>
          <a:bodyPr/>
          <a:lstStyle/>
          <a:p>
            <a:fld id="{B4C9F0E0-482D-4CEF-A4C1-A682C0035437}" type="slidenum">
              <a:rPr lang="en-US" smtClean="0"/>
              <a:t>5</a:t>
            </a:fld>
            <a:endParaRPr lang="en-US" dirty="0"/>
          </a:p>
        </p:txBody>
      </p:sp>
    </p:spTree>
    <p:extLst>
      <p:ext uri="{BB962C8B-B14F-4D97-AF65-F5344CB8AC3E}">
        <p14:creationId xmlns:p14="http://schemas.microsoft.com/office/powerpoint/2010/main" val="2348140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C9F0E0-482D-4CEF-A4C1-A682C0035437}" type="slidenum">
              <a:rPr lang="en-US" smtClean="0"/>
              <a:t>6</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4572000"/>
            <a:ext cx="5486400" cy="3048000"/>
          </a:xfrm>
          <a:prstGeom prst="rect">
            <a:avLst/>
          </a:prstGeom>
        </p:spPr>
      </p:pic>
    </p:spTree>
    <p:extLst>
      <p:ext uri="{BB962C8B-B14F-4D97-AF65-F5344CB8AC3E}">
        <p14:creationId xmlns:p14="http://schemas.microsoft.com/office/powerpoint/2010/main" val="463977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a:p>
            <a:pPr marL="171450" indent="-171450">
              <a:buFont typeface="Arial" panose="020B0604020202020204" pitchFamily="34" charset="0"/>
              <a:buChar char="•"/>
            </a:pPr>
            <a:r>
              <a:rPr lang="en-US" sz="1400" dirty="0"/>
              <a:t>Contributions to the health subsector comprised 8 percent of all donations received by charities in 2014. </a:t>
            </a:r>
            <a:endParaRPr lang="en-US" sz="1400" dirty="0" smtClean="0"/>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400" dirty="0" smtClean="0"/>
              <a:t>Giving </a:t>
            </a:r>
            <a:r>
              <a:rPr lang="en-US" sz="1400" dirty="0"/>
              <a:t>to health organizations grew 5.5 percent in current dollars from 2013, totaling $30.37 billion. Adjusted for inflation, giving to health increased 3.8 percent between 2013 and </a:t>
            </a:r>
            <a:r>
              <a:rPr lang="en-US" sz="1400" dirty="0" smtClean="0"/>
              <a:t>2014.</a:t>
            </a:r>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400" dirty="0" smtClean="0"/>
              <a:t>For </a:t>
            </a:r>
            <a:r>
              <a:rPr lang="en-US" sz="1400" dirty="0"/>
              <a:t>the year 2014, contributions to health totaled the highest inflation-adjusted value recorded to date. The year 2010 saw the second-highest total amount to health, at $30.05 billion, followed by $29.27 billion for the year 2013. </a:t>
            </a:r>
            <a:endParaRPr lang="en-US" sz="1400" dirty="0" smtClean="0"/>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400" dirty="0" smtClean="0"/>
              <a:t>Nonprofit-sector </a:t>
            </a:r>
            <a:r>
              <a:rPr lang="en-US" sz="1400" dirty="0"/>
              <a:t>reports indicate that fewer health organizations saw increases in charitable contributions in 2014 compared with 2013.38 Online giving to the health subsector appears to have been strong, but offline giving was </a:t>
            </a:r>
            <a:r>
              <a:rPr lang="en-US" sz="1400" dirty="0" smtClean="0"/>
              <a:t>weaker.</a:t>
            </a:r>
            <a:endParaRPr lang="en-US" sz="1400" dirty="0"/>
          </a:p>
          <a:p>
            <a:endParaRPr lang="en-US" dirty="0"/>
          </a:p>
        </p:txBody>
      </p:sp>
      <p:sp>
        <p:nvSpPr>
          <p:cNvPr id="4" name="Slide Number Placeholder 3"/>
          <p:cNvSpPr>
            <a:spLocks noGrp="1"/>
          </p:cNvSpPr>
          <p:nvPr>
            <p:ph type="sldNum" sz="quarter" idx="10"/>
          </p:nvPr>
        </p:nvSpPr>
        <p:spPr/>
        <p:txBody>
          <a:bodyPr/>
          <a:lstStyle/>
          <a:p>
            <a:fld id="{B4C9F0E0-482D-4CEF-A4C1-A682C0035437}" type="slidenum">
              <a:rPr lang="en-US" smtClean="0"/>
              <a:t>7</a:t>
            </a:fld>
            <a:endParaRPr lang="en-US" dirty="0"/>
          </a:p>
        </p:txBody>
      </p:sp>
    </p:spTree>
    <p:extLst>
      <p:ext uri="{BB962C8B-B14F-4D97-AF65-F5344CB8AC3E}">
        <p14:creationId xmlns:p14="http://schemas.microsoft.com/office/powerpoint/2010/main" val="4215865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48611" indent="-287161" eaLnBrk="0" hangingPunct="0">
              <a:spcBef>
                <a:spcPct val="30000"/>
              </a:spcBef>
              <a:defRPr sz="1300">
                <a:solidFill>
                  <a:schemeClr val="tx1"/>
                </a:solidFill>
                <a:latin typeface="Calibri" pitchFamily="34" charset="0"/>
              </a:defRPr>
            </a:lvl2pPr>
            <a:lvl3pPr marL="1151964" indent="-229065" eaLnBrk="0" hangingPunct="0">
              <a:spcBef>
                <a:spcPct val="30000"/>
              </a:spcBef>
              <a:defRPr sz="1300">
                <a:solidFill>
                  <a:schemeClr val="tx1"/>
                </a:solidFill>
                <a:latin typeface="Calibri" pitchFamily="34" charset="0"/>
              </a:defRPr>
            </a:lvl3pPr>
            <a:lvl4pPr marL="1611754" indent="-229065" eaLnBrk="0" hangingPunct="0">
              <a:spcBef>
                <a:spcPct val="30000"/>
              </a:spcBef>
              <a:defRPr sz="1300">
                <a:solidFill>
                  <a:schemeClr val="tx1"/>
                </a:solidFill>
                <a:latin typeface="Calibri" pitchFamily="34" charset="0"/>
              </a:defRPr>
            </a:lvl4pPr>
            <a:lvl5pPr marL="2073203" indent="-229065" eaLnBrk="0" hangingPunct="0">
              <a:spcBef>
                <a:spcPct val="30000"/>
              </a:spcBef>
              <a:defRPr sz="1300">
                <a:solidFill>
                  <a:schemeClr val="tx1"/>
                </a:solidFill>
                <a:latin typeface="Calibri" pitchFamily="34" charset="0"/>
              </a:defRPr>
            </a:lvl5pPr>
            <a:lvl6pPr marL="2551251" indent="-229065" eaLnBrk="0" fontAlgn="base" hangingPunct="0">
              <a:spcBef>
                <a:spcPct val="30000"/>
              </a:spcBef>
              <a:spcAft>
                <a:spcPct val="0"/>
              </a:spcAft>
              <a:defRPr sz="1300">
                <a:solidFill>
                  <a:schemeClr val="tx1"/>
                </a:solidFill>
                <a:latin typeface="Calibri" pitchFamily="34" charset="0"/>
              </a:defRPr>
            </a:lvl6pPr>
            <a:lvl7pPr marL="3029300" indent="-229065" eaLnBrk="0" fontAlgn="base" hangingPunct="0">
              <a:spcBef>
                <a:spcPct val="30000"/>
              </a:spcBef>
              <a:spcAft>
                <a:spcPct val="0"/>
              </a:spcAft>
              <a:defRPr sz="1300">
                <a:solidFill>
                  <a:schemeClr val="tx1"/>
                </a:solidFill>
                <a:latin typeface="Calibri" pitchFamily="34" charset="0"/>
              </a:defRPr>
            </a:lvl7pPr>
            <a:lvl8pPr marL="3507348" indent="-229065" eaLnBrk="0" fontAlgn="base" hangingPunct="0">
              <a:spcBef>
                <a:spcPct val="30000"/>
              </a:spcBef>
              <a:spcAft>
                <a:spcPct val="0"/>
              </a:spcAft>
              <a:defRPr sz="1300">
                <a:solidFill>
                  <a:schemeClr val="tx1"/>
                </a:solidFill>
                <a:latin typeface="Calibri" pitchFamily="34" charset="0"/>
              </a:defRPr>
            </a:lvl8pPr>
            <a:lvl9pPr marL="3985396" indent="-229065"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630E38A0-9407-4B42-BAE3-05CBA6106EC4}" type="slidenum">
              <a:rPr lang="en-US" altLang="en-US" smtClean="0">
                <a:latin typeface="Arial" charset="0"/>
              </a:rPr>
              <a:pPr eaLnBrk="1" hangingPunct="1">
                <a:spcBef>
                  <a:spcPct val="0"/>
                </a:spcBef>
              </a:pPr>
              <a:t>9</a:t>
            </a:fld>
            <a:endParaRPr lang="en-US" alt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9F0E0-482D-4CEF-A4C1-A682C0035437}" type="slidenum">
              <a:rPr lang="en-US" smtClean="0"/>
              <a:t>10</a:t>
            </a:fld>
            <a:endParaRPr lang="en-US" dirty="0"/>
          </a:p>
        </p:txBody>
      </p:sp>
    </p:spTree>
    <p:extLst>
      <p:ext uri="{BB962C8B-B14F-4D97-AF65-F5344CB8AC3E}">
        <p14:creationId xmlns:p14="http://schemas.microsoft.com/office/powerpoint/2010/main" val="588015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cxnSp>
        <p:nvCxnSpPr>
          <p:cNvPr id="7" name="Straight Connector 6"/>
          <p:cNvCxnSpPr/>
          <p:nvPr userDrawn="1"/>
        </p:nvCxnSpPr>
        <p:spPr>
          <a:xfrm flipH="1">
            <a:off x="301625" y="6456363"/>
            <a:ext cx="8574088" cy="0"/>
          </a:xfrm>
          <a:prstGeom prst="line">
            <a:avLst/>
          </a:prstGeom>
          <a:solidFill>
            <a:srgbClr val="C3D8E7"/>
          </a:solidFill>
          <a:ln w="3175">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Rectangle 10"/>
          <p:cNvSpPr>
            <a:spLocks noChangeArrowheads="1"/>
          </p:cNvSpPr>
          <p:nvPr userDrawn="1"/>
        </p:nvSpPr>
        <p:spPr bwMode="auto">
          <a:xfrm>
            <a:off x="182563" y="6537325"/>
            <a:ext cx="57900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900" dirty="0" smtClean="0">
                <a:solidFill>
                  <a:srgbClr val="898989"/>
                </a:solidFill>
                <a:latin typeface="+mn-lt"/>
                <a:cs typeface="Arial" panose="020B0604020202020204" pitchFamily="34" charset="0"/>
              </a:rPr>
              <a:t>Page </a:t>
            </a:r>
            <a:fld id="{B61DC403-2EEB-41B9-845E-57B8AC7BA289}" type="slidenum">
              <a:rPr lang="en-US" altLang="en-US" sz="900" smtClean="0">
                <a:solidFill>
                  <a:srgbClr val="898989"/>
                </a:solidFill>
                <a:latin typeface="+mn-lt"/>
                <a:cs typeface="Arial" panose="020B0604020202020204" pitchFamily="34" charset="0"/>
              </a:rPr>
              <a:pPr eaLnBrk="1" hangingPunct="1">
                <a:defRPr/>
              </a:pPr>
              <a:t>‹#›</a:t>
            </a:fld>
            <a:endParaRPr lang="en-US" altLang="en-US" sz="900" dirty="0" smtClean="0">
              <a:solidFill>
                <a:srgbClr val="898989"/>
              </a:solidFill>
              <a:latin typeface="+mn-lt"/>
              <a:cs typeface="Arial" panose="020B0604020202020204" pitchFamily="34" charset="0"/>
            </a:endParaRPr>
          </a:p>
        </p:txBody>
      </p:sp>
      <p:sp>
        <p:nvSpPr>
          <p:cNvPr id="11" name="Rectangle 10"/>
          <p:cNvSpPr/>
          <p:nvPr userDrawn="1"/>
        </p:nvSpPr>
        <p:spPr>
          <a:xfrm>
            <a:off x="0" y="4581144"/>
            <a:ext cx="6062472" cy="2276856"/>
          </a:xfrm>
          <a:prstGeom prst="rect">
            <a:avLst/>
          </a:prstGeom>
          <a:solidFill>
            <a:srgbClr val="1C3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n-lt"/>
            </a:endParaRPr>
          </a:p>
        </p:txBody>
      </p:sp>
      <p:sp>
        <p:nvSpPr>
          <p:cNvPr id="12" name="Rectangle 11"/>
          <p:cNvSpPr/>
          <p:nvPr userDrawn="1"/>
        </p:nvSpPr>
        <p:spPr>
          <a:xfrm>
            <a:off x="6172200" y="4581144"/>
            <a:ext cx="2971800" cy="2276856"/>
          </a:xfrm>
          <a:prstGeom prst="rect">
            <a:avLst/>
          </a:prstGeom>
          <a:solidFill>
            <a:srgbClr val="4E8A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solidFill>
                <a:srgbClr val="22405C"/>
              </a:solidFill>
              <a:latin typeface="+mn-lt"/>
            </a:endParaRPr>
          </a:p>
        </p:txBody>
      </p:sp>
      <p:sp>
        <p:nvSpPr>
          <p:cNvPr id="13" name="Rectangle 12"/>
          <p:cNvSpPr/>
          <p:nvPr userDrawn="1"/>
        </p:nvSpPr>
        <p:spPr>
          <a:xfrm>
            <a:off x="6172200" y="3133344"/>
            <a:ext cx="2971800" cy="1362456"/>
          </a:xfrm>
          <a:prstGeom prst="rect">
            <a:avLst/>
          </a:prstGeom>
          <a:solidFill>
            <a:srgbClr val="1C3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6" name="Rectangle 15"/>
          <p:cNvSpPr/>
          <p:nvPr userDrawn="1"/>
        </p:nvSpPr>
        <p:spPr>
          <a:xfrm>
            <a:off x="0" y="3146863"/>
            <a:ext cx="6062472" cy="1358462"/>
          </a:xfrm>
          <a:prstGeom prst="rect">
            <a:avLst/>
          </a:prstGeom>
          <a:solidFill>
            <a:srgbClr val="4E8A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3200" b="1" cap="small" dirty="0">
              <a:latin typeface="+mn-lt"/>
              <a:cs typeface="Arial" panose="020B0604020202020204" pitchFamily="34" charset="0"/>
            </a:endParaRPr>
          </a:p>
        </p:txBody>
      </p:sp>
      <p:sp>
        <p:nvSpPr>
          <p:cNvPr id="15" name="TextBox 14"/>
          <p:cNvSpPr txBox="1"/>
          <p:nvPr userDrawn="1"/>
        </p:nvSpPr>
        <p:spPr>
          <a:xfrm>
            <a:off x="7239000" y="6019800"/>
            <a:ext cx="1892808" cy="830997"/>
          </a:xfrm>
          <a:prstGeom prst="rect">
            <a:avLst/>
          </a:prstGeom>
          <a:noFill/>
        </p:spPr>
        <p:txBody>
          <a:bodyPr wrap="square" rtlCol="0">
            <a:spAutoFit/>
          </a:bodyPr>
          <a:lstStyle/>
          <a:p>
            <a:pPr algn="r"/>
            <a:r>
              <a:rPr lang="en-US" sz="4800" dirty="0" smtClean="0">
                <a:solidFill>
                  <a:schemeClr val="bg1"/>
                </a:solidFill>
                <a:latin typeface="+mn-lt"/>
              </a:rPr>
              <a:t>GG+A</a:t>
            </a:r>
          </a:p>
        </p:txBody>
      </p:sp>
      <p:sp>
        <p:nvSpPr>
          <p:cNvPr id="2" name="Title 1"/>
          <p:cNvSpPr>
            <a:spLocks noGrp="1"/>
          </p:cNvSpPr>
          <p:nvPr>
            <p:ph type="title" hasCustomPrompt="1"/>
          </p:nvPr>
        </p:nvSpPr>
        <p:spPr>
          <a:xfrm>
            <a:off x="0" y="3186289"/>
            <a:ext cx="6062472" cy="1362456"/>
          </a:xfrm>
        </p:spPr>
        <p:txBody>
          <a:bodyPr>
            <a:normAutofit/>
          </a:bodyPr>
          <a:lstStyle>
            <a:lvl1pPr algn="r">
              <a:lnSpc>
                <a:spcPct val="100000"/>
              </a:lnSpc>
              <a:spcAft>
                <a:spcPts val="0"/>
              </a:spcAft>
              <a:defRPr sz="4000" b="1" cap="small" baseline="0">
                <a:solidFill>
                  <a:schemeClr val="bg1"/>
                </a:solidFill>
                <a:latin typeface="+mn-lt"/>
                <a:cs typeface="Arial" pitchFamily="34" charset="0"/>
              </a:defRPr>
            </a:lvl1pPr>
          </a:lstStyle>
          <a:p>
            <a:r>
              <a:rPr lang="en-US" dirty="0" smtClean="0"/>
              <a:t>Click to Edit Client Name</a:t>
            </a:r>
            <a:endParaRPr lang="en-US" dirty="0"/>
          </a:p>
        </p:txBody>
      </p:sp>
      <p:sp>
        <p:nvSpPr>
          <p:cNvPr id="25" name="TextBox 24"/>
          <p:cNvSpPr txBox="1"/>
          <p:nvPr userDrawn="1"/>
        </p:nvSpPr>
        <p:spPr>
          <a:xfrm>
            <a:off x="6248400" y="4718286"/>
            <a:ext cx="2590800" cy="1023357"/>
          </a:xfrm>
          <a:prstGeom prst="rect">
            <a:avLst/>
          </a:prstGeom>
          <a:noFill/>
        </p:spPr>
        <p:txBody>
          <a:bodyPr wrap="square">
            <a:spAutoFit/>
          </a:bodyPr>
          <a:lstStyle/>
          <a:p>
            <a:pPr>
              <a:lnSpc>
                <a:spcPct val="110000"/>
              </a:lnSpc>
              <a:defRPr/>
            </a:pPr>
            <a:r>
              <a:rPr lang="en-US" sz="1100" b="1" kern="0" cap="none" baseline="0" dirty="0">
                <a:solidFill>
                  <a:schemeClr val="bg1"/>
                </a:solidFill>
                <a:latin typeface="+mn-lt"/>
                <a:cs typeface="Arial" panose="020B0604020202020204" pitchFamily="34" charset="0"/>
              </a:rPr>
              <a:t>Grenzebach Glier and Associates</a:t>
            </a:r>
          </a:p>
          <a:p>
            <a:pPr>
              <a:lnSpc>
                <a:spcPct val="110000"/>
              </a:lnSpc>
              <a:defRPr/>
            </a:pPr>
            <a:r>
              <a:rPr lang="en-US" sz="1100" kern="0" cap="none" baseline="0" dirty="0">
                <a:solidFill>
                  <a:schemeClr val="bg1"/>
                </a:solidFill>
                <a:latin typeface="+mn-lt"/>
                <a:cs typeface="Arial" panose="020B0604020202020204" pitchFamily="34" charset="0"/>
              </a:rPr>
              <a:t>401 N. Michigan Avenue</a:t>
            </a:r>
          </a:p>
          <a:p>
            <a:pPr>
              <a:lnSpc>
                <a:spcPct val="110000"/>
              </a:lnSpc>
              <a:defRPr/>
            </a:pPr>
            <a:r>
              <a:rPr lang="en-US" sz="1100" kern="0" cap="none" baseline="0" dirty="0">
                <a:solidFill>
                  <a:schemeClr val="bg1"/>
                </a:solidFill>
                <a:latin typeface="+mn-lt"/>
                <a:cs typeface="Arial" panose="020B0604020202020204" pitchFamily="34" charset="0"/>
              </a:rPr>
              <a:t>Suite 2800</a:t>
            </a:r>
          </a:p>
          <a:p>
            <a:pPr>
              <a:lnSpc>
                <a:spcPct val="110000"/>
              </a:lnSpc>
              <a:defRPr/>
            </a:pPr>
            <a:r>
              <a:rPr lang="en-US" sz="1100" kern="0" cap="none" baseline="0" dirty="0">
                <a:solidFill>
                  <a:schemeClr val="bg1"/>
                </a:solidFill>
                <a:latin typeface="+mn-lt"/>
                <a:cs typeface="Arial" panose="020B0604020202020204" pitchFamily="34" charset="0"/>
              </a:rPr>
              <a:t>Chicago, Illinois  60611</a:t>
            </a:r>
          </a:p>
          <a:p>
            <a:pPr>
              <a:lnSpc>
                <a:spcPct val="110000"/>
              </a:lnSpc>
              <a:defRPr/>
            </a:pPr>
            <a:r>
              <a:rPr lang="en-US" sz="1100" i="1" kern="0" cap="none" baseline="0" dirty="0">
                <a:solidFill>
                  <a:schemeClr val="bg1"/>
                </a:solidFill>
                <a:latin typeface="+mn-lt"/>
                <a:cs typeface="Arial" panose="020B0604020202020204" pitchFamily="34" charset="0"/>
              </a:rPr>
              <a:t>tel</a:t>
            </a:r>
            <a:r>
              <a:rPr lang="en-US" sz="1100" kern="0" cap="none" baseline="0" dirty="0">
                <a:solidFill>
                  <a:schemeClr val="bg1"/>
                </a:solidFill>
                <a:latin typeface="+mn-lt"/>
                <a:cs typeface="Arial" panose="020B0604020202020204" pitchFamily="34" charset="0"/>
              </a:rPr>
              <a:t> 312.372.4040</a:t>
            </a:r>
          </a:p>
        </p:txBody>
      </p:sp>
      <p:sp>
        <p:nvSpPr>
          <p:cNvPr id="27" name="Title 1"/>
          <p:cNvSpPr txBox="1">
            <a:spLocks/>
          </p:cNvSpPr>
          <p:nvPr userDrawn="1"/>
        </p:nvSpPr>
        <p:spPr>
          <a:xfrm>
            <a:off x="76200" y="2590800"/>
            <a:ext cx="5943600" cy="533400"/>
          </a:xfrm>
          <a:prstGeom prst="rect">
            <a:avLst/>
          </a:prstGeom>
        </p:spPr>
        <p:txBody>
          <a:bodyPr vert="horz" wrap="square" lIns="0" tIns="0" rIns="0" bIns="0" numCol="1" anchor="ctr" anchorCtr="0" compatLnSpc="1">
            <a:prstTxWarp prst="textNoShape">
              <a:avLst/>
            </a:prstTxWarp>
            <a:noAutofit/>
          </a:bodyPr>
          <a:lstStyle>
            <a:lvl1pPr algn="ctr" rtl="0" eaLnBrk="0" fontAlgn="base" hangingPunct="0">
              <a:spcBef>
                <a:spcPct val="0"/>
              </a:spcBef>
              <a:spcAft>
                <a:spcPct val="0"/>
              </a:spcAft>
              <a:defRPr sz="2000" kern="1200" cap="all"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400">
                <a:solidFill>
                  <a:schemeClr val="tx2"/>
                </a:solidFill>
                <a:latin typeface="Arial" charset="0"/>
                <a:cs typeface="Arial" charset="0"/>
              </a:defRPr>
            </a:lvl2pPr>
            <a:lvl3pPr algn="l" rtl="0" eaLnBrk="0" fontAlgn="base" hangingPunct="0">
              <a:spcBef>
                <a:spcPct val="0"/>
              </a:spcBef>
              <a:spcAft>
                <a:spcPct val="0"/>
              </a:spcAft>
              <a:defRPr sz="2400">
                <a:solidFill>
                  <a:schemeClr val="tx2"/>
                </a:solidFill>
                <a:latin typeface="Arial" charset="0"/>
                <a:cs typeface="Arial" charset="0"/>
              </a:defRPr>
            </a:lvl3pPr>
            <a:lvl4pPr algn="l" rtl="0" eaLnBrk="0" fontAlgn="base" hangingPunct="0">
              <a:spcBef>
                <a:spcPct val="0"/>
              </a:spcBef>
              <a:spcAft>
                <a:spcPct val="0"/>
              </a:spcAft>
              <a:defRPr sz="2400">
                <a:solidFill>
                  <a:schemeClr val="tx2"/>
                </a:solidFill>
                <a:latin typeface="Arial" charset="0"/>
                <a:cs typeface="Arial" charset="0"/>
              </a:defRPr>
            </a:lvl4pPr>
            <a:lvl5pPr algn="l" rtl="0" eaLnBrk="0" fontAlgn="base" hangingPunct="0">
              <a:spcBef>
                <a:spcPct val="0"/>
              </a:spcBef>
              <a:spcAft>
                <a:spcPct val="0"/>
              </a:spcAft>
              <a:defRPr sz="2400">
                <a:solidFill>
                  <a:schemeClr val="tx2"/>
                </a:solidFill>
                <a:latin typeface="Arial" charset="0"/>
                <a:cs typeface="Arial" charset="0"/>
              </a:defRPr>
            </a:lvl5pPr>
            <a:lvl6pPr marL="457200" algn="l" rtl="0" fontAlgn="base">
              <a:spcBef>
                <a:spcPct val="0"/>
              </a:spcBef>
              <a:spcAft>
                <a:spcPct val="0"/>
              </a:spcAft>
              <a:defRPr sz="2400">
                <a:solidFill>
                  <a:srgbClr val="D15700"/>
                </a:solidFill>
                <a:latin typeface="Myriad Web Pro" pitchFamily="34" charset="0"/>
              </a:defRPr>
            </a:lvl6pPr>
            <a:lvl7pPr marL="914400" algn="l" rtl="0" fontAlgn="base">
              <a:spcBef>
                <a:spcPct val="0"/>
              </a:spcBef>
              <a:spcAft>
                <a:spcPct val="0"/>
              </a:spcAft>
              <a:defRPr sz="2400">
                <a:solidFill>
                  <a:srgbClr val="D15700"/>
                </a:solidFill>
                <a:latin typeface="Myriad Web Pro" pitchFamily="34" charset="0"/>
              </a:defRPr>
            </a:lvl7pPr>
            <a:lvl8pPr marL="1371600" algn="l" rtl="0" fontAlgn="base">
              <a:spcBef>
                <a:spcPct val="0"/>
              </a:spcBef>
              <a:spcAft>
                <a:spcPct val="0"/>
              </a:spcAft>
              <a:defRPr sz="2400">
                <a:solidFill>
                  <a:srgbClr val="D15700"/>
                </a:solidFill>
                <a:latin typeface="Myriad Web Pro" pitchFamily="34" charset="0"/>
              </a:defRPr>
            </a:lvl8pPr>
            <a:lvl9pPr marL="1828800" algn="l" rtl="0" fontAlgn="base">
              <a:spcBef>
                <a:spcPct val="0"/>
              </a:spcBef>
              <a:spcAft>
                <a:spcPct val="0"/>
              </a:spcAft>
              <a:defRPr sz="2400">
                <a:solidFill>
                  <a:srgbClr val="D15700"/>
                </a:solidFill>
                <a:latin typeface="Myriad Web Pro" pitchFamily="34" charset="0"/>
              </a:defRPr>
            </a:lvl9pPr>
          </a:lstStyle>
          <a:p>
            <a:pPr algn="l"/>
            <a:endParaRPr lang="en-US" sz="1600" i="1" cap="none" baseline="0" dirty="0">
              <a:latin typeface="+mn-lt"/>
            </a:endParaRPr>
          </a:p>
        </p:txBody>
      </p:sp>
      <p:sp>
        <p:nvSpPr>
          <p:cNvPr id="28" name="Title 1"/>
          <p:cNvSpPr txBox="1">
            <a:spLocks/>
          </p:cNvSpPr>
          <p:nvPr userDrawn="1"/>
        </p:nvSpPr>
        <p:spPr>
          <a:xfrm>
            <a:off x="6553200" y="2590800"/>
            <a:ext cx="2514600" cy="533400"/>
          </a:xfrm>
          <a:prstGeom prst="rect">
            <a:avLst/>
          </a:prstGeom>
        </p:spPr>
        <p:txBody>
          <a:bodyPr vert="horz" wrap="square" lIns="0" tIns="0" rIns="0" bIns="0" numCol="1" anchor="ctr" anchorCtr="0" compatLnSpc="1">
            <a:prstTxWarp prst="textNoShape">
              <a:avLst/>
            </a:prstTxWarp>
            <a:noAutofit/>
          </a:bodyPr>
          <a:lstStyle>
            <a:lvl1pPr algn="ctr" rtl="0" eaLnBrk="0" fontAlgn="base" hangingPunct="0">
              <a:spcBef>
                <a:spcPct val="0"/>
              </a:spcBef>
              <a:spcAft>
                <a:spcPct val="0"/>
              </a:spcAft>
              <a:defRPr sz="2000" kern="1200" cap="all"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400">
                <a:solidFill>
                  <a:schemeClr val="tx2"/>
                </a:solidFill>
                <a:latin typeface="Arial" charset="0"/>
                <a:cs typeface="Arial" charset="0"/>
              </a:defRPr>
            </a:lvl2pPr>
            <a:lvl3pPr algn="l" rtl="0" eaLnBrk="0" fontAlgn="base" hangingPunct="0">
              <a:spcBef>
                <a:spcPct val="0"/>
              </a:spcBef>
              <a:spcAft>
                <a:spcPct val="0"/>
              </a:spcAft>
              <a:defRPr sz="2400">
                <a:solidFill>
                  <a:schemeClr val="tx2"/>
                </a:solidFill>
                <a:latin typeface="Arial" charset="0"/>
                <a:cs typeface="Arial" charset="0"/>
              </a:defRPr>
            </a:lvl3pPr>
            <a:lvl4pPr algn="l" rtl="0" eaLnBrk="0" fontAlgn="base" hangingPunct="0">
              <a:spcBef>
                <a:spcPct val="0"/>
              </a:spcBef>
              <a:spcAft>
                <a:spcPct val="0"/>
              </a:spcAft>
              <a:defRPr sz="2400">
                <a:solidFill>
                  <a:schemeClr val="tx2"/>
                </a:solidFill>
                <a:latin typeface="Arial" charset="0"/>
                <a:cs typeface="Arial" charset="0"/>
              </a:defRPr>
            </a:lvl4pPr>
            <a:lvl5pPr algn="l" rtl="0" eaLnBrk="0" fontAlgn="base" hangingPunct="0">
              <a:spcBef>
                <a:spcPct val="0"/>
              </a:spcBef>
              <a:spcAft>
                <a:spcPct val="0"/>
              </a:spcAft>
              <a:defRPr sz="2400">
                <a:solidFill>
                  <a:schemeClr val="tx2"/>
                </a:solidFill>
                <a:latin typeface="Arial" charset="0"/>
                <a:cs typeface="Arial" charset="0"/>
              </a:defRPr>
            </a:lvl5pPr>
            <a:lvl6pPr marL="457200" algn="l" rtl="0" fontAlgn="base">
              <a:spcBef>
                <a:spcPct val="0"/>
              </a:spcBef>
              <a:spcAft>
                <a:spcPct val="0"/>
              </a:spcAft>
              <a:defRPr sz="2400">
                <a:solidFill>
                  <a:srgbClr val="D15700"/>
                </a:solidFill>
                <a:latin typeface="Myriad Web Pro" pitchFamily="34" charset="0"/>
              </a:defRPr>
            </a:lvl6pPr>
            <a:lvl7pPr marL="914400" algn="l" rtl="0" fontAlgn="base">
              <a:spcBef>
                <a:spcPct val="0"/>
              </a:spcBef>
              <a:spcAft>
                <a:spcPct val="0"/>
              </a:spcAft>
              <a:defRPr sz="2400">
                <a:solidFill>
                  <a:srgbClr val="D15700"/>
                </a:solidFill>
                <a:latin typeface="Myriad Web Pro" pitchFamily="34" charset="0"/>
              </a:defRPr>
            </a:lvl7pPr>
            <a:lvl8pPr marL="1371600" algn="l" rtl="0" fontAlgn="base">
              <a:spcBef>
                <a:spcPct val="0"/>
              </a:spcBef>
              <a:spcAft>
                <a:spcPct val="0"/>
              </a:spcAft>
              <a:defRPr sz="2400">
                <a:solidFill>
                  <a:srgbClr val="D15700"/>
                </a:solidFill>
                <a:latin typeface="Myriad Web Pro" pitchFamily="34" charset="0"/>
              </a:defRPr>
            </a:lvl8pPr>
            <a:lvl9pPr marL="1828800" algn="l" rtl="0" fontAlgn="base">
              <a:spcBef>
                <a:spcPct val="0"/>
              </a:spcBef>
              <a:spcAft>
                <a:spcPct val="0"/>
              </a:spcAft>
              <a:defRPr sz="2400">
                <a:solidFill>
                  <a:srgbClr val="D15700"/>
                </a:solidFill>
                <a:latin typeface="Myriad Web Pro" pitchFamily="34" charset="0"/>
              </a:defRPr>
            </a:lvl9pPr>
          </a:lstStyle>
          <a:p>
            <a:pPr algn="r"/>
            <a:endParaRPr lang="en-US" sz="1600" i="1" cap="none" baseline="0" dirty="0">
              <a:latin typeface="+mn-lt"/>
            </a:endParaRPr>
          </a:p>
        </p:txBody>
      </p:sp>
      <p:sp>
        <p:nvSpPr>
          <p:cNvPr id="32" name="Text Placeholder 31"/>
          <p:cNvSpPr>
            <a:spLocks noGrp="1"/>
          </p:cNvSpPr>
          <p:nvPr>
            <p:ph type="body" sz="quarter" idx="11" hasCustomPrompt="1"/>
          </p:nvPr>
        </p:nvSpPr>
        <p:spPr>
          <a:xfrm>
            <a:off x="6172200" y="2718238"/>
            <a:ext cx="2940558" cy="381000"/>
          </a:xfrm>
        </p:spPr>
        <p:txBody>
          <a:bodyPr/>
          <a:lstStyle>
            <a:lvl1pPr marL="0" indent="0" algn="r">
              <a:buNone/>
              <a:defRPr sz="1600" i="1" baseline="0">
                <a:latin typeface="+mn-lt"/>
              </a:defRPr>
            </a:lvl1pPr>
          </a:lstStyle>
          <a:p>
            <a:pPr lvl="0"/>
            <a:r>
              <a:rPr lang="en-US" dirty="0" smtClean="0"/>
              <a:t>Click to edit date</a:t>
            </a:r>
            <a:endParaRPr lang="en-US" dirty="0"/>
          </a:p>
        </p:txBody>
      </p:sp>
      <p:sp>
        <p:nvSpPr>
          <p:cNvPr id="33" name="Text Placeholder 31"/>
          <p:cNvSpPr>
            <a:spLocks noGrp="1"/>
          </p:cNvSpPr>
          <p:nvPr>
            <p:ph type="body" sz="quarter" idx="12" hasCustomPrompt="1"/>
          </p:nvPr>
        </p:nvSpPr>
        <p:spPr>
          <a:xfrm>
            <a:off x="0" y="2743200"/>
            <a:ext cx="6019800" cy="381000"/>
          </a:xfrm>
        </p:spPr>
        <p:txBody>
          <a:bodyPr/>
          <a:lstStyle>
            <a:lvl1pPr marL="0" indent="0" algn="l">
              <a:buNone/>
              <a:defRPr sz="2400" i="1" baseline="0">
                <a:latin typeface="+mn-lt"/>
              </a:defRPr>
            </a:lvl1pPr>
          </a:lstStyle>
          <a:p>
            <a:pPr lvl="0"/>
            <a:r>
              <a:rPr lang="en-US" dirty="0" smtClean="0"/>
              <a:t>Click to edit title</a:t>
            </a:r>
            <a:endParaRPr lang="en-US" dirty="0"/>
          </a:p>
        </p:txBody>
      </p:sp>
      <p:sp>
        <p:nvSpPr>
          <p:cNvPr id="35" name="Text Placeholder 34"/>
          <p:cNvSpPr>
            <a:spLocks noGrp="1"/>
          </p:cNvSpPr>
          <p:nvPr>
            <p:ph type="body" sz="quarter" idx="13" hasCustomPrompt="1"/>
          </p:nvPr>
        </p:nvSpPr>
        <p:spPr>
          <a:xfrm>
            <a:off x="6299035" y="3133344"/>
            <a:ext cx="2844965" cy="1454150"/>
          </a:xfrm>
        </p:spPr>
        <p:txBody>
          <a:bodyPr/>
          <a:lstStyle>
            <a:lvl1pPr marL="0" indent="0" algn="r">
              <a:spcAft>
                <a:spcPts val="600"/>
              </a:spcAft>
              <a:buNone/>
              <a:defRPr sz="1400" b="1" baseline="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Add Consultant Name</a:t>
            </a:r>
          </a:p>
          <a:p>
            <a:pPr lvl="0"/>
            <a:r>
              <a:rPr lang="en-US" dirty="0" smtClean="0"/>
              <a:t>Title</a:t>
            </a:r>
          </a:p>
          <a:p>
            <a:pPr lvl="0"/>
            <a:endParaRPr lang="en-US" dirty="0"/>
          </a:p>
        </p:txBody>
      </p:sp>
    </p:spTree>
    <p:extLst>
      <p:ext uri="{BB962C8B-B14F-4D97-AF65-F5344CB8AC3E}">
        <p14:creationId xmlns:p14="http://schemas.microsoft.com/office/powerpoint/2010/main" val="170255098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8" name="Rectangle 10"/>
          <p:cNvSpPr>
            <a:spLocks noChangeArrowheads="1"/>
          </p:cNvSpPr>
          <p:nvPr userDrawn="1"/>
        </p:nvSpPr>
        <p:spPr bwMode="auto">
          <a:xfrm>
            <a:off x="182563" y="6537325"/>
            <a:ext cx="57900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900" dirty="0" smtClean="0">
                <a:solidFill>
                  <a:srgbClr val="898989"/>
                </a:solidFill>
                <a:latin typeface="+mn-lt"/>
                <a:cs typeface="Arial" panose="020B0604020202020204" pitchFamily="34" charset="0"/>
              </a:rPr>
              <a:t>Page </a:t>
            </a:r>
            <a:fld id="{B61DC403-2EEB-41B9-845E-57B8AC7BA289}" type="slidenum">
              <a:rPr lang="en-US" altLang="en-US" sz="900" smtClean="0">
                <a:solidFill>
                  <a:srgbClr val="898989"/>
                </a:solidFill>
                <a:latin typeface="+mn-lt"/>
                <a:cs typeface="Arial" panose="020B0604020202020204" pitchFamily="34" charset="0"/>
              </a:rPr>
              <a:pPr eaLnBrk="1" hangingPunct="1">
                <a:defRPr/>
              </a:pPr>
              <a:t>‹#›</a:t>
            </a:fld>
            <a:endParaRPr lang="en-US" altLang="en-US" sz="900" dirty="0" smtClean="0">
              <a:solidFill>
                <a:srgbClr val="898989"/>
              </a:solidFill>
              <a:latin typeface="+mn-lt"/>
              <a:cs typeface="Arial" panose="020B0604020202020204" pitchFamily="34" charset="0"/>
            </a:endParaRPr>
          </a:p>
        </p:txBody>
      </p:sp>
      <p:sp>
        <p:nvSpPr>
          <p:cNvPr id="11" name="Rectangle 10"/>
          <p:cNvSpPr/>
          <p:nvPr userDrawn="1"/>
        </p:nvSpPr>
        <p:spPr>
          <a:xfrm>
            <a:off x="0" y="4581144"/>
            <a:ext cx="6062472" cy="2276856"/>
          </a:xfrm>
          <a:prstGeom prst="rect">
            <a:avLst/>
          </a:prstGeom>
          <a:solidFill>
            <a:srgbClr val="1C3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Rectangle 11"/>
          <p:cNvSpPr/>
          <p:nvPr userDrawn="1"/>
        </p:nvSpPr>
        <p:spPr>
          <a:xfrm>
            <a:off x="6172200" y="4581144"/>
            <a:ext cx="2971800" cy="2276856"/>
          </a:xfrm>
          <a:prstGeom prst="rect">
            <a:avLst/>
          </a:prstGeom>
          <a:solidFill>
            <a:srgbClr val="4E8A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solidFill>
                <a:srgbClr val="22405C"/>
              </a:solidFill>
              <a:latin typeface="+mn-lt"/>
            </a:endParaRPr>
          </a:p>
        </p:txBody>
      </p:sp>
      <p:sp>
        <p:nvSpPr>
          <p:cNvPr id="13" name="Rectangle 12"/>
          <p:cNvSpPr/>
          <p:nvPr userDrawn="1"/>
        </p:nvSpPr>
        <p:spPr>
          <a:xfrm>
            <a:off x="6172200" y="3133344"/>
            <a:ext cx="2971800" cy="1362456"/>
          </a:xfrm>
          <a:prstGeom prst="rect">
            <a:avLst/>
          </a:prstGeom>
          <a:solidFill>
            <a:srgbClr val="1C3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6" name="Rectangle 15"/>
          <p:cNvSpPr/>
          <p:nvPr userDrawn="1"/>
        </p:nvSpPr>
        <p:spPr>
          <a:xfrm>
            <a:off x="0" y="3146863"/>
            <a:ext cx="6062472" cy="1358462"/>
          </a:xfrm>
          <a:prstGeom prst="rect">
            <a:avLst/>
          </a:prstGeom>
          <a:solidFill>
            <a:srgbClr val="4E8A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800" cap="small" dirty="0">
              <a:latin typeface="+mn-lt"/>
              <a:cs typeface="Arial" panose="020B0604020202020204" pitchFamily="34" charset="0"/>
            </a:endParaRPr>
          </a:p>
        </p:txBody>
      </p:sp>
      <p:sp>
        <p:nvSpPr>
          <p:cNvPr id="15" name="TextBox 14"/>
          <p:cNvSpPr txBox="1"/>
          <p:nvPr userDrawn="1"/>
        </p:nvSpPr>
        <p:spPr>
          <a:xfrm>
            <a:off x="7239000" y="6019800"/>
            <a:ext cx="1892808" cy="830997"/>
          </a:xfrm>
          <a:prstGeom prst="rect">
            <a:avLst/>
          </a:prstGeom>
          <a:noFill/>
        </p:spPr>
        <p:txBody>
          <a:bodyPr wrap="square" rtlCol="0">
            <a:spAutoFit/>
          </a:bodyPr>
          <a:lstStyle/>
          <a:p>
            <a:pPr algn="r"/>
            <a:r>
              <a:rPr lang="en-US" sz="4800" dirty="0" smtClean="0">
                <a:solidFill>
                  <a:schemeClr val="bg1"/>
                </a:solidFill>
                <a:latin typeface="+mn-lt"/>
              </a:rPr>
              <a:t>GG+A</a:t>
            </a:r>
          </a:p>
        </p:txBody>
      </p:sp>
      <p:sp>
        <p:nvSpPr>
          <p:cNvPr id="2" name="Title 1"/>
          <p:cNvSpPr>
            <a:spLocks noGrp="1"/>
          </p:cNvSpPr>
          <p:nvPr>
            <p:ph type="title" hasCustomPrompt="1"/>
          </p:nvPr>
        </p:nvSpPr>
        <p:spPr>
          <a:xfrm>
            <a:off x="0" y="3133344"/>
            <a:ext cx="6062472" cy="1415401"/>
          </a:xfrm>
        </p:spPr>
        <p:txBody>
          <a:bodyPr>
            <a:normAutofit/>
          </a:bodyPr>
          <a:lstStyle>
            <a:lvl1pPr algn="r">
              <a:lnSpc>
                <a:spcPct val="100000"/>
              </a:lnSpc>
              <a:spcAft>
                <a:spcPts val="0"/>
              </a:spcAft>
              <a:defRPr sz="4000" b="1" baseline="0">
                <a:solidFill>
                  <a:schemeClr val="bg1"/>
                </a:solidFill>
                <a:latin typeface="+mn-lt"/>
                <a:cs typeface="Arial" pitchFamily="34" charset="0"/>
              </a:defRPr>
            </a:lvl1pPr>
          </a:lstStyle>
          <a:p>
            <a:r>
              <a:rPr lang="en-US" dirty="0" smtClean="0"/>
              <a:t>Click to Edit Section Title</a:t>
            </a:r>
            <a:endParaRPr lang="en-US" dirty="0"/>
          </a:p>
        </p:txBody>
      </p:sp>
    </p:spTree>
    <p:extLst>
      <p:ext uri="{BB962C8B-B14F-4D97-AF65-F5344CB8AC3E}">
        <p14:creationId xmlns:p14="http://schemas.microsoft.com/office/powerpoint/2010/main" val="33267598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port Title and Content">
    <p:spTree>
      <p:nvGrpSpPr>
        <p:cNvPr id="1" name=""/>
        <p:cNvGrpSpPr/>
        <p:nvPr/>
      </p:nvGrpSpPr>
      <p:grpSpPr>
        <a:xfrm>
          <a:off x="0" y="0"/>
          <a:ext cx="0" cy="0"/>
          <a:chOff x="0" y="0"/>
          <a:chExt cx="0" cy="0"/>
        </a:xfrm>
      </p:grpSpPr>
      <p:sp>
        <p:nvSpPr>
          <p:cNvPr id="19" name="Rectangle 18"/>
          <p:cNvSpPr/>
          <p:nvPr userDrawn="1"/>
        </p:nvSpPr>
        <p:spPr>
          <a:xfrm>
            <a:off x="6858000" y="6400800"/>
            <a:ext cx="2286000" cy="457200"/>
          </a:xfrm>
          <a:prstGeom prst="rect">
            <a:avLst/>
          </a:prstGeom>
          <a:solidFill>
            <a:srgbClr val="386B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solidFill>
                <a:srgbClr val="22405C"/>
              </a:solidFill>
              <a:latin typeface="+mn-lt"/>
            </a:endParaRPr>
          </a:p>
        </p:txBody>
      </p:sp>
      <p:sp>
        <p:nvSpPr>
          <p:cNvPr id="20" name="TextBox 19"/>
          <p:cNvSpPr txBox="1"/>
          <p:nvPr userDrawn="1"/>
        </p:nvSpPr>
        <p:spPr>
          <a:xfrm>
            <a:off x="7162800" y="6444734"/>
            <a:ext cx="1892808" cy="369332"/>
          </a:xfrm>
          <a:prstGeom prst="rect">
            <a:avLst/>
          </a:prstGeom>
          <a:noFill/>
        </p:spPr>
        <p:txBody>
          <a:bodyPr wrap="square" rtlCol="0">
            <a:spAutoFit/>
          </a:bodyPr>
          <a:lstStyle/>
          <a:p>
            <a:pPr algn="r"/>
            <a:r>
              <a:rPr lang="en-US" sz="1800" dirty="0" smtClean="0">
                <a:solidFill>
                  <a:schemeClr val="bg1"/>
                </a:solidFill>
                <a:latin typeface="+mn-lt"/>
              </a:rPr>
              <a:t>GG+A</a:t>
            </a:r>
          </a:p>
        </p:txBody>
      </p:sp>
      <p:sp>
        <p:nvSpPr>
          <p:cNvPr id="21" name="Rectangle 20"/>
          <p:cNvSpPr/>
          <p:nvPr userDrawn="1"/>
        </p:nvSpPr>
        <p:spPr>
          <a:xfrm>
            <a:off x="0" y="6400800"/>
            <a:ext cx="7467600" cy="457200"/>
          </a:xfrm>
          <a:prstGeom prst="rect">
            <a:avLst/>
          </a:prstGeom>
          <a:solidFill>
            <a:srgbClr val="1C3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3" name="Rectangle 10"/>
          <p:cNvSpPr>
            <a:spLocks noChangeArrowheads="1"/>
          </p:cNvSpPr>
          <p:nvPr userDrawn="1"/>
        </p:nvSpPr>
        <p:spPr bwMode="auto">
          <a:xfrm>
            <a:off x="0" y="6537325"/>
            <a:ext cx="57900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900" dirty="0" smtClean="0">
                <a:solidFill>
                  <a:srgbClr val="898989"/>
                </a:solidFill>
                <a:latin typeface="+mn-lt"/>
                <a:cs typeface="Arial" panose="020B0604020202020204" pitchFamily="34" charset="0"/>
              </a:rPr>
              <a:t>Page </a:t>
            </a:r>
            <a:fld id="{43D4AFBB-636F-4BC4-9BF8-420AE457CFB7}" type="slidenum">
              <a:rPr lang="en-US" altLang="en-US" sz="900" smtClean="0">
                <a:solidFill>
                  <a:srgbClr val="898989"/>
                </a:solidFill>
                <a:latin typeface="+mn-lt"/>
                <a:cs typeface="Arial" panose="020B0604020202020204" pitchFamily="34" charset="0"/>
              </a:rPr>
              <a:pPr eaLnBrk="1" hangingPunct="1">
                <a:defRPr/>
              </a:pPr>
              <a:t>‹#›</a:t>
            </a:fld>
            <a:endParaRPr lang="en-US" altLang="en-US" sz="900" dirty="0" smtClean="0">
              <a:solidFill>
                <a:srgbClr val="898989"/>
              </a:solidFill>
              <a:latin typeface="+mn-lt"/>
              <a:cs typeface="Arial" panose="020B0604020202020204" pitchFamily="34" charset="0"/>
            </a:endParaRPr>
          </a:p>
        </p:txBody>
      </p:sp>
      <p:sp>
        <p:nvSpPr>
          <p:cNvPr id="25" name="TextBox 24"/>
          <p:cNvSpPr txBox="1"/>
          <p:nvPr userDrawn="1"/>
        </p:nvSpPr>
        <p:spPr>
          <a:xfrm>
            <a:off x="457200" y="6537325"/>
            <a:ext cx="2371162" cy="230832"/>
          </a:xfrm>
          <a:prstGeom prst="rect">
            <a:avLst/>
          </a:prstGeom>
          <a:noFill/>
        </p:spPr>
        <p:txBody>
          <a:bodyPr wrap="none">
            <a:spAutoFit/>
          </a:bodyPr>
          <a:lstStyle/>
          <a:p>
            <a:pPr algn="r" fontAlgn="auto">
              <a:spcBef>
                <a:spcPts val="0"/>
              </a:spcBef>
              <a:spcAft>
                <a:spcPts val="0"/>
              </a:spcAft>
              <a:defRPr/>
            </a:pPr>
            <a:r>
              <a:rPr lang="en-US" sz="900" i="1" dirty="0" smtClean="0">
                <a:solidFill>
                  <a:schemeClr val="bg1"/>
                </a:solidFill>
                <a:latin typeface="+mn-lt"/>
                <a:cs typeface="Arial" pitchFamily="34" charset="0"/>
              </a:rPr>
              <a:t>Courtesy</a:t>
            </a:r>
            <a:r>
              <a:rPr lang="en-US" sz="900" dirty="0" smtClean="0">
                <a:solidFill>
                  <a:schemeClr val="bg1"/>
                </a:solidFill>
                <a:latin typeface="+mn-lt"/>
                <a:cs typeface="Arial" pitchFamily="34" charset="0"/>
              </a:rPr>
              <a:t> </a:t>
            </a:r>
            <a:r>
              <a:rPr lang="en-US" sz="900" dirty="0">
                <a:solidFill>
                  <a:schemeClr val="bg1"/>
                </a:solidFill>
                <a:latin typeface="+mn-lt"/>
                <a:cs typeface="Arial" pitchFamily="34" charset="0"/>
              </a:rPr>
              <a:t>of </a:t>
            </a:r>
            <a:r>
              <a:rPr lang="en-US" sz="900" dirty="0" smtClean="0">
                <a:solidFill>
                  <a:schemeClr val="bg1"/>
                </a:solidFill>
                <a:latin typeface="+mn-lt"/>
                <a:cs typeface="Arial" pitchFamily="34" charset="0"/>
              </a:rPr>
              <a:t>Grenzebach </a:t>
            </a:r>
            <a:r>
              <a:rPr lang="en-US" sz="900" dirty="0">
                <a:solidFill>
                  <a:schemeClr val="bg1"/>
                </a:solidFill>
                <a:latin typeface="+mn-lt"/>
                <a:cs typeface="Arial" pitchFamily="34" charset="0"/>
              </a:rPr>
              <a:t>Glier and Associates</a:t>
            </a:r>
          </a:p>
        </p:txBody>
      </p:sp>
      <p:sp>
        <p:nvSpPr>
          <p:cNvPr id="26" name="Title 1"/>
          <p:cNvSpPr>
            <a:spLocks noGrp="1"/>
          </p:cNvSpPr>
          <p:nvPr>
            <p:ph type="title" hasCustomPrompt="1"/>
          </p:nvPr>
        </p:nvSpPr>
        <p:spPr>
          <a:xfrm>
            <a:off x="381000" y="228600"/>
            <a:ext cx="8229600" cy="640080"/>
          </a:xfrm>
        </p:spPr>
        <p:txBody>
          <a:bodyPr>
            <a:normAutofit/>
          </a:bodyPr>
          <a:lstStyle>
            <a:lvl1pPr>
              <a:defRPr sz="2400" b="1" i="0" cap="small" baseline="0">
                <a:solidFill>
                  <a:srgbClr val="4E8ABE"/>
                </a:solidFill>
                <a:latin typeface="+mn-lt"/>
                <a:cs typeface="Arial" pitchFamily="34" charset="0"/>
              </a:defRPr>
            </a:lvl1pPr>
          </a:lstStyle>
          <a:p>
            <a:r>
              <a:rPr lang="en-US" dirty="0" smtClean="0"/>
              <a:t>Click to Edit Title</a:t>
            </a:r>
            <a:endParaRPr lang="en-US" dirty="0"/>
          </a:p>
        </p:txBody>
      </p:sp>
      <p:sp>
        <p:nvSpPr>
          <p:cNvPr id="27" name="Content Placeholder 2"/>
          <p:cNvSpPr>
            <a:spLocks noGrp="1"/>
          </p:cNvSpPr>
          <p:nvPr>
            <p:ph idx="1"/>
          </p:nvPr>
        </p:nvSpPr>
        <p:spPr>
          <a:xfrm>
            <a:off x="457200" y="1021080"/>
            <a:ext cx="8229600" cy="5303520"/>
          </a:xfrm>
        </p:spPr>
        <p:txBody>
          <a:bodyPr/>
          <a:lstStyle>
            <a:lvl1pPr marL="228600" indent="-228600">
              <a:lnSpc>
                <a:spcPct val="110000"/>
              </a:lnSpc>
              <a:spcBef>
                <a:spcPts val="0"/>
              </a:spcBef>
              <a:spcAft>
                <a:spcPts val="1200"/>
              </a:spcAft>
              <a:buClr>
                <a:srgbClr val="4E8ABE"/>
              </a:buClr>
              <a:buFont typeface="Wingdings" pitchFamily="2" charset="2"/>
              <a:buChar char="§"/>
              <a:defRPr sz="1400">
                <a:solidFill>
                  <a:schemeClr val="tx1"/>
                </a:solidFill>
                <a:latin typeface="+mn-lt"/>
              </a:defRPr>
            </a:lvl1pPr>
            <a:lvl2pPr marL="574675" indent="-228600">
              <a:lnSpc>
                <a:spcPct val="110000"/>
              </a:lnSpc>
              <a:spcBef>
                <a:spcPts val="0"/>
              </a:spcBef>
              <a:spcAft>
                <a:spcPts val="1200"/>
              </a:spcAft>
              <a:buClr>
                <a:srgbClr val="4E8ABE"/>
              </a:buClr>
              <a:defRPr sz="1400">
                <a:solidFill>
                  <a:schemeClr val="tx1"/>
                </a:solidFill>
                <a:latin typeface="+mn-lt"/>
              </a:defRPr>
            </a:lvl2pPr>
            <a:lvl3pPr marL="914400" indent="-228600">
              <a:lnSpc>
                <a:spcPct val="110000"/>
              </a:lnSpc>
              <a:spcBef>
                <a:spcPts val="0"/>
              </a:spcBef>
              <a:spcAft>
                <a:spcPts val="1200"/>
              </a:spcAft>
              <a:buClr>
                <a:srgbClr val="4E8ABE"/>
              </a:buClr>
              <a:defRPr sz="1400">
                <a:solidFill>
                  <a:schemeClr val="tx1"/>
                </a:solidFill>
                <a:latin typeface="+mn-lt"/>
              </a:defRPr>
            </a:lvl3pPr>
            <a:lvl4pPr marL="1258888" indent="-228600">
              <a:lnSpc>
                <a:spcPct val="110000"/>
              </a:lnSpc>
              <a:spcBef>
                <a:spcPts val="0"/>
              </a:spcBef>
              <a:spcAft>
                <a:spcPts val="1200"/>
              </a:spcAft>
              <a:buClr>
                <a:srgbClr val="4E8ABE"/>
              </a:buClr>
              <a:buFont typeface="Wingdings" pitchFamily="2" charset="2"/>
              <a:buChar char="w"/>
              <a:defRPr sz="1400">
                <a:solidFill>
                  <a:schemeClr val="tx1"/>
                </a:solidFill>
                <a:latin typeface="+mn-lt"/>
              </a:defRPr>
            </a:lvl4pPr>
            <a:lvl5pPr marL="1600200" indent="-228600">
              <a:lnSpc>
                <a:spcPct val="110000"/>
              </a:lnSpc>
              <a:spcBef>
                <a:spcPts val="0"/>
              </a:spcBef>
              <a:spcAft>
                <a:spcPts val="1200"/>
              </a:spcAft>
              <a:buClr>
                <a:srgbClr val="4E8ABE"/>
              </a:buClr>
              <a:defRPr sz="1400">
                <a:solidFill>
                  <a:schemeClr val="tx1"/>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8" name="Straight Connector 27"/>
          <p:cNvCxnSpPr/>
          <p:nvPr userDrawn="1"/>
        </p:nvCxnSpPr>
        <p:spPr>
          <a:xfrm>
            <a:off x="457200" y="762000"/>
            <a:ext cx="8229600"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29" name="Rectangle 28"/>
          <p:cNvSpPr/>
          <p:nvPr userDrawn="1"/>
        </p:nvSpPr>
        <p:spPr>
          <a:xfrm>
            <a:off x="7467600" y="6400800"/>
            <a:ext cx="27432"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30" name="Rectangle 29"/>
          <p:cNvSpPr/>
          <p:nvPr userDrawn="1"/>
        </p:nvSpPr>
        <p:spPr>
          <a:xfrm rot="5400000">
            <a:off x="7453884" y="6387084"/>
            <a:ext cx="27432"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Tree>
    <p:extLst>
      <p:ext uri="{BB962C8B-B14F-4D97-AF65-F5344CB8AC3E}">
        <p14:creationId xmlns:p14="http://schemas.microsoft.com/office/powerpoint/2010/main" val="156759049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Presentation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91440"/>
            <a:ext cx="8229600" cy="822960"/>
          </a:xfrm>
        </p:spPr>
        <p:txBody>
          <a:bodyPr>
            <a:normAutofit/>
          </a:bodyPr>
          <a:lstStyle>
            <a:lvl1pPr>
              <a:defRPr sz="2800" b="1" cap="small" baseline="0">
                <a:solidFill>
                  <a:srgbClr val="4E89BE"/>
                </a:solidFill>
                <a:latin typeface="+mn-lt"/>
                <a:cs typeface="Arial" pitchFamily="34" charset="0"/>
              </a:defRPr>
            </a:lvl1pPr>
          </a:lstStyle>
          <a:p>
            <a:r>
              <a:rPr lang="en-US" dirty="0" smtClean="0"/>
              <a:t>Click to Edit Title</a:t>
            </a:r>
            <a:endParaRPr lang="en-US" dirty="0"/>
          </a:p>
        </p:txBody>
      </p:sp>
      <p:sp>
        <p:nvSpPr>
          <p:cNvPr id="3" name="Content Placeholder 2"/>
          <p:cNvSpPr>
            <a:spLocks noGrp="1"/>
          </p:cNvSpPr>
          <p:nvPr>
            <p:ph idx="1"/>
          </p:nvPr>
        </p:nvSpPr>
        <p:spPr>
          <a:xfrm>
            <a:off x="381000" y="1021080"/>
            <a:ext cx="8229600" cy="5303520"/>
          </a:xfrm>
        </p:spPr>
        <p:txBody>
          <a:bodyPr/>
          <a:lstStyle>
            <a:lvl1pPr marL="228600" indent="-228600">
              <a:lnSpc>
                <a:spcPct val="110000"/>
              </a:lnSpc>
              <a:spcBef>
                <a:spcPts val="0"/>
              </a:spcBef>
              <a:spcAft>
                <a:spcPts val="1800"/>
              </a:spcAft>
              <a:buClr>
                <a:srgbClr val="4E8ABE"/>
              </a:buClr>
              <a:buFont typeface="Wingdings" pitchFamily="2" charset="2"/>
              <a:buChar char="§"/>
              <a:defRPr sz="1400">
                <a:solidFill>
                  <a:schemeClr val="tx1"/>
                </a:solidFill>
                <a:latin typeface="+mn-lt"/>
              </a:defRPr>
            </a:lvl1pPr>
            <a:lvl2pPr marL="574675" indent="-228600">
              <a:lnSpc>
                <a:spcPct val="110000"/>
              </a:lnSpc>
              <a:spcBef>
                <a:spcPts val="0"/>
              </a:spcBef>
              <a:spcAft>
                <a:spcPts val="1800"/>
              </a:spcAft>
              <a:buClr>
                <a:srgbClr val="4E8ABE"/>
              </a:buClr>
              <a:defRPr sz="1400">
                <a:solidFill>
                  <a:schemeClr val="tx1"/>
                </a:solidFill>
                <a:latin typeface="+mn-lt"/>
              </a:defRPr>
            </a:lvl2pPr>
            <a:lvl3pPr marL="914400" indent="-228600">
              <a:lnSpc>
                <a:spcPct val="110000"/>
              </a:lnSpc>
              <a:spcBef>
                <a:spcPts val="0"/>
              </a:spcBef>
              <a:spcAft>
                <a:spcPts val="1800"/>
              </a:spcAft>
              <a:buClr>
                <a:srgbClr val="4E8ABE"/>
              </a:buClr>
              <a:defRPr sz="1400">
                <a:solidFill>
                  <a:schemeClr val="tx1"/>
                </a:solidFill>
                <a:latin typeface="+mn-lt"/>
              </a:defRPr>
            </a:lvl3pPr>
            <a:lvl4pPr marL="1258888" indent="-228600">
              <a:lnSpc>
                <a:spcPct val="110000"/>
              </a:lnSpc>
              <a:spcBef>
                <a:spcPts val="0"/>
              </a:spcBef>
              <a:spcAft>
                <a:spcPts val="1800"/>
              </a:spcAft>
              <a:buClr>
                <a:srgbClr val="4E8ABE"/>
              </a:buClr>
              <a:buFont typeface="Wingdings" pitchFamily="2" charset="2"/>
              <a:buChar char="w"/>
              <a:defRPr sz="1400">
                <a:solidFill>
                  <a:schemeClr val="tx1"/>
                </a:solidFill>
                <a:latin typeface="+mn-lt"/>
              </a:defRPr>
            </a:lvl4pPr>
            <a:lvl5pPr marL="1600200" indent="-228600">
              <a:lnSpc>
                <a:spcPct val="110000"/>
              </a:lnSpc>
              <a:spcBef>
                <a:spcPts val="0"/>
              </a:spcBef>
              <a:spcAft>
                <a:spcPts val="1800"/>
              </a:spcAft>
              <a:buClr>
                <a:srgbClr val="4E8ABE"/>
              </a:buClr>
              <a:defRPr sz="1400">
                <a:solidFill>
                  <a:schemeClr val="tx1"/>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1" name="Straight Connector 10"/>
          <p:cNvCxnSpPr/>
          <p:nvPr userDrawn="1"/>
        </p:nvCxnSpPr>
        <p:spPr>
          <a:xfrm>
            <a:off x="457200" y="762000"/>
            <a:ext cx="8229600"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12" name="Rectangle 11"/>
          <p:cNvSpPr/>
          <p:nvPr userDrawn="1"/>
        </p:nvSpPr>
        <p:spPr>
          <a:xfrm>
            <a:off x="6858000" y="6400800"/>
            <a:ext cx="2286000" cy="457200"/>
          </a:xfrm>
          <a:prstGeom prst="rect">
            <a:avLst/>
          </a:prstGeom>
          <a:solidFill>
            <a:srgbClr val="386B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solidFill>
                <a:srgbClr val="22405C"/>
              </a:solidFill>
              <a:latin typeface="+mn-lt"/>
            </a:endParaRPr>
          </a:p>
        </p:txBody>
      </p:sp>
      <p:sp>
        <p:nvSpPr>
          <p:cNvPr id="13" name="TextBox 12"/>
          <p:cNvSpPr txBox="1"/>
          <p:nvPr userDrawn="1"/>
        </p:nvSpPr>
        <p:spPr>
          <a:xfrm>
            <a:off x="7162800" y="6444734"/>
            <a:ext cx="1892808" cy="369332"/>
          </a:xfrm>
          <a:prstGeom prst="rect">
            <a:avLst/>
          </a:prstGeom>
          <a:noFill/>
        </p:spPr>
        <p:txBody>
          <a:bodyPr wrap="square" rtlCol="0">
            <a:spAutoFit/>
          </a:bodyPr>
          <a:lstStyle/>
          <a:p>
            <a:pPr algn="r"/>
            <a:r>
              <a:rPr lang="en-US" sz="1800" dirty="0" smtClean="0">
                <a:solidFill>
                  <a:schemeClr val="bg1"/>
                </a:solidFill>
                <a:latin typeface="+mn-lt"/>
              </a:rPr>
              <a:t>GG+A</a:t>
            </a:r>
          </a:p>
        </p:txBody>
      </p:sp>
      <p:sp>
        <p:nvSpPr>
          <p:cNvPr id="14" name="Rectangle 13"/>
          <p:cNvSpPr/>
          <p:nvPr userDrawn="1"/>
        </p:nvSpPr>
        <p:spPr>
          <a:xfrm>
            <a:off x="0" y="6400800"/>
            <a:ext cx="7467600" cy="457200"/>
          </a:xfrm>
          <a:prstGeom prst="rect">
            <a:avLst/>
          </a:prstGeom>
          <a:solidFill>
            <a:srgbClr val="1C3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5" name="Rectangle 10"/>
          <p:cNvSpPr>
            <a:spLocks noChangeArrowheads="1"/>
          </p:cNvSpPr>
          <p:nvPr userDrawn="1"/>
        </p:nvSpPr>
        <p:spPr bwMode="auto">
          <a:xfrm>
            <a:off x="0" y="6537325"/>
            <a:ext cx="57900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900" dirty="0" smtClean="0">
                <a:solidFill>
                  <a:srgbClr val="898989"/>
                </a:solidFill>
                <a:latin typeface="+mn-lt"/>
                <a:cs typeface="Arial" panose="020B0604020202020204" pitchFamily="34" charset="0"/>
              </a:rPr>
              <a:t>Page </a:t>
            </a:r>
            <a:fld id="{43D4AFBB-636F-4BC4-9BF8-420AE457CFB7}" type="slidenum">
              <a:rPr lang="en-US" altLang="en-US" sz="900" smtClean="0">
                <a:solidFill>
                  <a:srgbClr val="898989"/>
                </a:solidFill>
                <a:latin typeface="+mn-lt"/>
                <a:cs typeface="Arial" panose="020B0604020202020204" pitchFamily="34" charset="0"/>
              </a:rPr>
              <a:pPr eaLnBrk="1" hangingPunct="1">
                <a:defRPr/>
              </a:pPr>
              <a:t>‹#›</a:t>
            </a:fld>
            <a:endParaRPr lang="en-US" altLang="en-US" sz="900" dirty="0" smtClean="0">
              <a:solidFill>
                <a:srgbClr val="898989"/>
              </a:solidFill>
              <a:latin typeface="+mn-lt"/>
              <a:cs typeface="Arial" panose="020B0604020202020204" pitchFamily="34" charset="0"/>
            </a:endParaRPr>
          </a:p>
        </p:txBody>
      </p:sp>
      <p:sp>
        <p:nvSpPr>
          <p:cNvPr id="16" name="TextBox 15"/>
          <p:cNvSpPr txBox="1"/>
          <p:nvPr userDrawn="1"/>
        </p:nvSpPr>
        <p:spPr>
          <a:xfrm>
            <a:off x="381000" y="6537325"/>
            <a:ext cx="2387192" cy="230832"/>
          </a:xfrm>
          <a:prstGeom prst="rect">
            <a:avLst/>
          </a:prstGeom>
          <a:noFill/>
        </p:spPr>
        <p:txBody>
          <a:bodyPr wrap="none">
            <a:spAutoFit/>
          </a:bodyPr>
          <a:lstStyle/>
          <a:p>
            <a:pPr algn="r" fontAlgn="auto">
              <a:spcBef>
                <a:spcPts val="0"/>
              </a:spcBef>
              <a:spcAft>
                <a:spcPts val="0"/>
              </a:spcAft>
              <a:defRPr/>
            </a:pPr>
            <a:r>
              <a:rPr lang="en-US" sz="900" i="1" dirty="0" smtClean="0">
                <a:solidFill>
                  <a:schemeClr val="bg1"/>
                </a:solidFill>
                <a:latin typeface="+mn-lt"/>
                <a:cs typeface="Arial" pitchFamily="34" charset="0"/>
              </a:rPr>
              <a:t>Courtesy</a:t>
            </a:r>
            <a:r>
              <a:rPr lang="en-US" sz="900" i="1" baseline="0" dirty="0" smtClean="0">
                <a:solidFill>
                  <a:schemeClr val="bg1"/>
                </a:solidFill>
                <a:latin typeface="+mn-lt"/>
                <a:cs typeface="Arial" pitchFamily="34" charset="0"/>
              </a:rPr>
              <a:t> of</a:t>
            </a:r>
            <a:r>
              <a:rPr lang="en-US" sz="900" dirty="0" smtClean="0">
                <a:solidFill>
                  <a:schemeClr val="bg1"/>
                </a:solidFill>
                <a:latin typeface="+mn-lt"/>
                <a:cs typeface="Arial" pitchFamily="34" charset="0"/>
              </a:rPr>
              <a:t> Grenzebach </a:t>
            </a:r>
            <a:r>
              <a:rPr lang="en-US" sz="900" dirty="0">
                <a:solidFill>
                  <a:schemeClr val="bg1"/>
                </a:solidFill>
                <a:latin typeface="+mn-lt"/>
                <a:cs typeface="Arial" pitchFamily="34" charset="0"/>
              </a:rPr>
              <a:t>Glier and Associates</a:t>
            </a:r>
          </a:p>
        </p:txBody>
      </p:sp>
      <p:sp>
        <p:nvSpPr>
          <p:cNvPr id="17" name="Rectangle 16"/>
          <p:cNvSpPr/>
          <p:nvPr userDrawn="1"/>
        </p:nvSpPr>
        <p:spPr>
          <a:xfrm>
            <a:off x="7467600" y="6400800"/>
            <a:ext cx="27432"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8" name="Rectangle 17"/>
          <p:cNvSpPr/>
          <p:nvPr userDrawn="1"/>
        </p:nvSpPr>
        <p:spPr>
          <a:xfrm rot="5400000">
            <a:off x="7453884" y="6387084"/>
            <a:ext cx="27432"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Tree>
    <p:extLst>
      <p:ext uri="{BB962C8B-B14F-4D97-AF65-F5344CB8AC3E}">
        <p14:creationId xmlns:p14="http://schemas.microsoft.com/office/powerpoint/2010/main" val="139593320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Report Title and Content">
    <p:spTree>
      <p:nvGrpSpPr>
        <p:cNvPr id="1" name=""/>
        <p:cNvGrpSpPr/>
        <p:nvPr/>
      </p:nvGrpSpPr>
      <p:grpSpPr>
        <a:xfrm>
          <a:off x="0" y="0"/>
          <a:ext cx="0" cy="0"/>
          <a:chOff x="0" y="0"/>
          <a:chExt cx="0" cy="0"/>
        </a:xfrm>
      </p:grpSpPr>
      <p:sp>
        <p:nvSpPr>
          <p:cNvPr id="19" name="Rectangle 18"/>
          <p:cNvSpPr/>
          <p:nvPr userDrawn="1"/>
        </p:nvSpPr>
        <p:spPr>
          <a:xfrm>
            <a:off x="6858000" y="6400800"/>
            <a:ext cx="2286000" cy="457200"/>
          </a:xfrm>
          <a:prstGeom prst="rect">
            <a:avLst/>
          </a:prstGeom>
          <a:solidFill>
            <a:srgbClr val="386B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solidFill>
                <a:srgbClr val="22405C"/>
              </a:solidFill>
              <a:latin typeface="+mn-lt"/>
            </a:endParaRPr>
          </a:p>
        </p:txBody>
      </p:sp>
      <p:sp>
        <p:nvSpPr>
          <p:cNvPr id="20" name="TextBox 19"/>
          <p:cNvSpPr txBox="1"/>
          <p:nvPr userDrawn="1"/>
        </p:nvSpPr>
        <p:spPr>
          <a:xfrm>
            <a:off x="7162800" y="6444734"/>
            <a:ext cx="1892808" cy="369332"/>
          </a:xfrm>
          <a:prstGeom prst="rect">
            <a:avLst/>
          </a:prstGeom>
          <a:noFill/>
        </p:spPr>
        <p:txBody>
          <a:bodyPr wrap="square" rtlCol="0">
            <a:spAutoFit/>
          </a:bodyPr>
          <a:lstStyle/>
          <a:p>
            <a:pPr algn="r"/>
            <a:r>
              <a:rPr lang="en-US" sz="1800" dirty="0" smtClean="0">
                <a:solidFill>
                  <a:schemeClr val="bg1"/>
                </a:solidFill>
                <a:latin typeface="+mn-lt"/>
              </a:rPr>
              <a:t>GG+A</a:t>
            </a:r>
          </a:p>
        </p:txBody>
      </p:sp>
      <p:sp>
        <p:nvSpPr>
          <p:cNvPr id="21" name="Rectangle 20"/>
          <p:cNvSpPr/>
          <p:nvPr userDrawn="1"/>
        </p:nvSpPr>
        <p:spPr>
          <a:xfrm>
            <a:off x="0" y="6400800"/>
            <a:ext cx="7467600" cy="457200"/>
          </a:xfrm>
          <a:prstGeom prst="rect">
            <a:avLst/>
          </a:prstGeom>
          <a:solidFill>
            <a:srgbClr val="1C3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3" name="Rectangle 10"/>
          <p:cNvSpPr>
            <a:spLocks noChangeArrowheads="1"/>
          </p:cNvSpPr>
          <p:nvPr userDrawn="1"/>
        </p:nvSpPr>
        <p:spPr bwMode="auto">
          <a:xfrm>
            <a:off x="0" y="6537325"/>
            <a:ext cx="57900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900" dirty="0" smtClean="0">
                <a:solidFill>
                  <a:srgbClr val="898989"/>
                </a:solidFill>
                <a:latin typeface="+mn-lt"/>
                <a:cs typeface="Arial" panose="020B0604020202020204" pitchFamily="34" charset="0"/>
              </a:rPr>
              <a:t>Page </a:t>
            </a:r>
            <a:fld id="{43D4AFBB-636F-4BC4-9BF8-420AE457CFB7}" type="slidenum">
              <a:rPr lang="en-US" altLang="en-US" sz="900" smtClean="0">
                <a:solidFill>
                  <a:srgbClr val="898989"/>
                </a:solidFill>
                <a:latin typeface="+mn-lt"/>
                <a:cs typeface="Arial" panose="020B0604020202020204" pitchFamily="34" charset="0"/>
              </a:rPr>
              <a:pPr eaLnBrk="1" hangingPunct="1">
                <a:defRPr/>
              </a:pPr>
              <a:t>‹#›</a:t>
            </a:fld>
            <a:endParaRPr lang="en-US" altLang="en-US" sz="900" dirty="0" smtClean="0">
              <a:solidFill>
                <a:srgbClr val="898989"/>
              </a:solidFill>
              <a:latin typeface="+mn-lt"/>
              <a:cs typeface="Arial" panose="020B0604020202020204" pitchFamily="34" charset="0"/>
            </a:endParaRPr>
          </a:p>
        </p:txBody>
      </p:sp>
      <p:sp>
        <p:nvSpPr>
          <p:cNvPr id="25" name="TextBox 24"/>
          <p:cNvSpPr txBox="1"/>
          <p:nvPr userDrawn="1"/>
        </p:nvSpPr>
        <p:spPr>
          <a:xfrm>
            <a:off x="837226" y="6537325"/>
            <a:ext cx="4052712" cy="230832"/>
          </a:xfrm>
          <a:prstGeom prst="rect">
            <a:avLst/>
          </a:prstGeom>
          <a:noFill/>
        </p:spPr>
        <p:txBody>
          <a:bodyPr wrap="none">
            <a:spAutoFit/>
          </a:bodyPr>
          <a:lstStyle/>
          <a:p>
            <a:pPr algn="r" fontAlgn="auto">
              <a:spcBef>
                <a:spcPts val="0"/>
              </a:spcBef>
              <a:spcAft>
                <a:spcPts val="0"/>
              </a:spcAft>
              <a:defRPr/>
            </a:pPr>
            <a:r>
              <a:rPr lang="en-US" sz="900" i="1" dirty="0">
                <a:solidFill>
                  <a:schemeClr val="bg1"/>
                </a:solidFill>
                <a:latin typeface="+mn-lt"/>
                <a:cs typeface="Arial" pitchFamily="34" charset="0"/>
              </a:rPr>
              <a:t>Confidential – Not for Duplication | </a:t>
            </a:r>
            <a:r>
              <a:rPr lang="en-US" sz="900" dirty="0">
                <a:solidFill>
                  <a:schemeClr val="bg1"/>
                </a:solidFill>
                <a:latin typeface="+mn-lt"/>
                <a:cs typeface="Arial" pitchFamily="34" charset="0"/>
              </a:rPr>
              <a:t>Property of </a:t>
            </a:r>
            <a:r>
              <a:rPr lang="en-US" sz="900" dirty="0" smtClean="0">
                <a:solidFill>
                  <a:schemeClr val="bg1"/>
                </a:solidFill>
                <a:latin typeface="+mn-lt"/>
                <a:cs typeface="Arial" pitchFamily="34" charset="0"/>
              </a:rPr>
              <a:t>Grenzebach </a:t>
            </a:r>
            <a:r>
              <a:rPr lang="en-US" sz="900" dirty="0">
                <a:solidFill>
                  <a:schemeClr val="bg1"/>
                </a:solidFill>
                <a:latin typeface="+mn-lt"/>
                <a:cs typeface="Arial" pitchFamily="34" charset="0"/>
              </a:rPr>
              <a:t>Glier and Associates</a:t>
            </a:r>
          </a:p>
        </p:txBody>
      </p:sp>
      <p:sp>
        <p:nvSpPr>
          <p:cNvPr id="27" name="Content Placeholder 2"/>
          <p:cNvSpPr>
            <a:spLocks noGrp="1"/>
          </p:cNvSpPr>
          <p:nvPr>
            <p:ph idx="1"/>
          </p:nvPr>
        </p:nvSpPr>
        <p:spPr>
          <a:xfrm>
            <a:off x="2286000" y="685800"/>
            <a:ext cx="6400800" cy="5638800"/>
          </a:xfrm>
        </p:spPr>
        <p:txBody>
          <a:bodyPr/>
          <a:lstStyle>
            <a:lvl1pPr marL="228600" indent="-228600">
              <a:lnSpc>
                <a:spcPct val="110000"/>
              </a:lnSpc>
              <a:spcBef>
                <a:spcPts val="0"/>
              </a:spcBef>
              <a:spcAft>
                <a:spcPts val="1200"/>
              </a:spcAft>
              <a:buClr>
                <a:srgbClr val="4E8ABE"/>
              </a:buClr>
              <a:buFont typeface="Wingdings" pitchFamily="2" charset="2"/>
              <a:buChar char="§"/>
              <a:defRPr sz="1400">
                <a:solidFill>
                  <a:schemeClr val="tx1"/>
                </a:solidFill>
                <a:latin typeface="+mn-lt"/>
              </a:defRPr>
            </a:lvl1pPr>
            <a:lvl2pPr marL="574675" indent="-228600">
              <a:lnSpc>
                <a:spcPct val="110000"/>
              </a:lnSpc>
              <a:spcBef>
                <a:spcPts val="0"/>
              </a:spcBef>
              <a:spcAft>
                <a:spcPts val="1200"/>
              </a:spcAft>
              <a:buClr>
                <a:srgbClr val="4E8ABE"/>
              </a:buClr>
              <a:defRPr sz="1400">
                <a:solidFill>
                  <a:schemeClr val="tx1"/>
                </a:solidFill>
                <a:latin typeface="+mn-lt"/>
              </a:defRPr>
            </a:lvl2pPr>
            <a:lvl3pPr marL="914400" indent="-228600">
              <a:lnSpc>
                <a:spcPct val="110000"/>
              </a:lnSpc>
              <a:spcBef>
                <a:spcPts val="0"/>
              </a:spcBef>
              <a:spcAft>
                <a:spcPts val="1200"/>
              </a:spcAft>
              <a:buClr>
                <a:srgbClr val="4E8ABE"/>
              </a:buClr>
              <a:defRPr sz="1400">
                <a:solidFill>
                  <a:schemeClr val="tx1"/>
                </a:solidFill>
                <a:latin typeface="+mn-lt"/>
              </a:defRPr>
            </a:lvl3pPr>
            <a:lvl4pPr marL="1258888" indent="-228600">
              <a:lnSpc>
                <a:spcPct val="110000"/>
              </a:lnSpc>
              <a:spcBef>
                <a:spcPts val="0"/>
              </a:spcBef>
              <a:spcAft>
                <a:spcPts val="1200"/>
              </a:spcAft>
              <a:buClr>
                <a:srgbClr val="4E8ABE"/>
              </a:buClr>
              <a:buFont typeface="Wingdings" pitchFamily="2" charset="2"/>
              <a:buChar char="w"/>
              <a:defRPr sz="1400">
                <a:solidFill>
                  <a:schemeClr val="tx1"/>
                </a:solidFill>
                <a:latin typeface="+mn-lt"/>
              </a:defRPr>
            </a:lvl4pPr>
            <a:lvl5pPr marL="1600200" indent="-228600">
              <a:lnSpc>
                <a:spcPct val="110000"/>
              </a:lnSpc>
              <a:spcBef>
                <a:spcPts val="0"/>
              </a:spcBef>
              <a:spcAft>
                <a:spcPts val="1200"/>
              </a:spcAft>
              <a:buClr>
                <a:srgbClr val="4E8ABE"/>
              </a:buClr>
              <a:defRPr sz="1400">
                <a:solidFill>
                  <a:schemeClr val="tx1"/>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9" name="Rectangle 28"/>
          <p:cNvSpPr/>
          <p:nvPr userDrawn="1"/>
        </p:nvSpPr>
        <p:spPr>
          <a:xfrm>
            <a:off x="7467600" y="6400800"/>
            <a:ext cx="27432"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30" name="Rectangle 29"/>
          <p:cNvSpPr/>
          <p:nvPr userDrawn="1"/>
        </p:nvSpPr>
        <p:spPr>
          <a:xfrm rot="5400000">
            <a:off x="7453884" y="6387084"/>
            <a:ext cx="27432"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3" name="Rectangle 2"/>
          <p:cNvSpPr/>
          <p:nvPr userDrawn="1"/>
        </p:nvSpPr>
        <p:spPr>
          <a:xfrm>
            <a:off x="152400" y="152400"/>
            <a:ext cx="1828800" cy="4191000"/>
          </a:xfrm>
          <a:prstGeom prst="rect">
            <a:avLst/>
          </a:prstGeom>
          <a:gradFill flip="none" rotWithShape="1">
            <a:gsLst>
              <a:gs pos="0">
                <a:srgbClr val="1C354C">
                  <a:shade val="30000"/>
                  <a:satMod val="115000"/>
                </a:srgbClr>
              </a:gs>
              <a:gs pos="50000">
                <a:srgbClr val="1C354C">
                  <a:shade val="67500"/>
                  <a:satMod val="115000"/>
                </a:srgbClr>
              </a:gs>
              <a:gs pos="100000">
                <a:srgbClr val="1C354C">
                  <a:shade val="100000"/>
                  <a:satMod val="115000"/>
                </a:srgbClr>
              </a:gs>
            </a:gsLst>
            <a:lin ang="5400000" scaled="1"/>
            <a:tileRect/>
          </a:gradFill>
          <a:ln>
            <a:solidFill>
              <a:srgbClr val="1C354C"/>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5" name="Title 1"/>
          <p:cNvSpPr>
            <a:spLocks noGrp="1"/>
          </p:cNvSpPr>
          <p:nvPr>
            <p:ph type="title"/>
          </p:nvPr>
        </p:nvSpPr>
        <p:spPr>
          <a:xfrm>
            <a:off x="152400" y="533400"/>
            <a:ext cx="1828800" cy="3810000"/>
          </a:xfrm>
          <a:ln>
            <a:noFill/>
          </a:ln>
        </p:spPr>
        <p:txBody>
          <a:bodyPr lIns="0" tIns="0" rIns="0" bIns="0" anchor="ctr">
            <a:noAutofit/>
          </a:bodyPr>
          <a:lstStyle>
            <a:lvl1pPr algn="ctr">
              <a:defRPr sz="1800" cap="all" normalizeH="0" baseline="0">
                <a:solidFill>
                  <a:schemeClr val="bg1"/>
                </a:solidFill>
                <a:latin typeface="+mn-lt"/>
              </a:defRPr>
            </a:lvl1pPr>
          </a:lstStyle>
          <a:p>
            <a:r>
              <a:rPr lang="en-US" dirty="0" smtClean="0"/>
              <a:t>Click to edit Master title style</a:t>
            </a:r>
            <a:endParaRPr lang="en-US" dirty="0"/>
          </a:p>
        </p:txBody>
      </p:sp>
      <p:sp>
        <p:nvSpPr>
          <p:cNvPr id="17" name="Isosceles Triangle 16"/>
          <p:cNvSpPr/>
          <p:nvPr userDrawn="1"/>
        </p:nvSpPr>
        <p:spPr>
          <a:xfrm rot="5400000">
            <a:off x="73025" y="354013"/>
            <a:ext cx="355600" cy="3175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prstClr val="white"/>
              </a:solidFill>
              <a:latin typeface="+mn-lt"/>
            </a:endParaRPr>
          </a:p>
        </p:txBody>
      </p:sp>
      <p:cxnSp>
        <p:nvCxnSpPr>
          <p:cNvPr id="18" name="Straight Connector 17"/>
          <p:cNvCxnSpPr/>
          <p:nvPr userDrawn="1"/>
        </p:nvCxnSpPr>
        <p:spPr>
          <a:xfrm>
            <a:off x="282575" y="512763"/>
            <a:ext cx="22320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1981200" y="512763"/>
            <a:ext cx="6766560"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560629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847138" y="6505575"/>
            <a:ext cx="177800" cy="171450"/>
          </a:xfrm>
          <a:prstGeom prst="rect">
            <a:avLst/>
          </a:prstGeom>
        </p:spPr>
        <p:txBody>
          <a:bodyPr/>
          <a:lstStyle>
            <a:lvl1pPr>
              <a:defRPr>
                <a:latin typeface="Franklin Gothic Book" panose="020B0503020102020204" pitchFamily="34" charset="0"/>
              </a:defRPr>
            </a:lvl1pPr>
          </a:lstStyle>
          <a:p>
            <a:pPr>
              <a:defRPr/>
            </a:pPr>
            <a:fld id="{D86C9885-1ACE-4AFC-B4CA-B8C490D88E37}" type="slidenum">
              <a:rPr lang="en-US" altLang="en-US" smtClean="0"/>
              <a:pPr>
                <a:defRPr/>
              </a:pPr>
              <a:t>‹#›</a:t>
            </a:fld>
            <a:endParaRPr lang="en-US" altLang="en-US" sz="800" dirty="0">
              <a:solidFill>
                <a:srgbClr val="AFA9A7"/>
              </a:solidFill>
              <a:sym typeface="Myriad Web Pro" pitchFamily="34" charset="0"/>
            </a:endParaRPr>
          </a:p>
        </p:txBody>
      </p:sp>
    </p:spTree>
    <p:extLst>
      <p:ext uri="{BB962C8B-B14F-4D97-AF65-F5344CB8AC3E}">
        <p14:creationId xmlns:p14="http://schemas.microsoft.com/office/powerpoint/2010/main" val="93042751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14338"/>
            <a:ext cx="8229600" cy="752475"/>
          </a:xfrm>
          <a:prstGeom prst="rect">
            <a:avLst/>
          </a:prstGeom>
        </p:spPr>
        <p:txBody>
          <a:bodyPr vert="horz" wrap="square" lIns="91440" tIns="45720" rIns="91440" bIns="45720" numCol="1" anchor="ctr" anchorCtr="0" compatLnSpc="1">
            <a:prstTxWarp prst="textNoShape">
              <a:avLst/>
            </a:prstTxWarp>
            <a:normAutofit/>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400175"/>
            <a:ext cx="8229600" cy="472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Tree>
    <p:extLst>
      <p:ext uri="{BB962C8B-B14F-4D97-AF65-F5344CB8AC3E}">
        <p14:creationId xmlns:p14="http://schemas.microsoft.com/office/powerpoint/2010/main" val="2466199469"/>
      </p:ext>
    </p:extLst>
  </p:cSld>
  <p:clrMap bg1="lt1" tx1="dk1" bg2="lt2" tx2="dk2" accent1="accent1" accent2="accent2" accent3="accent3" accent4="accent4" accent5="accent5" accent6="accent6" hlink="hlink" folHlink="folHlink"/>
  <p:sldLayoutIdLst>
    <p:sldLayoutId id="2147483670" r:id="rId1"/>
    <p:sldLayoutId id="2147483669" r:id="rId2"/>
    <p:sldLayoutId id="2147483661" r:id="rId3"/>
    <p:sldLayoutId id="2147483662" r:id="rId4"/>
    <p:sldLayoutId id="2147483673" r:id="rId5"/>
    <p:sldLayoutId id="2147483671" r:id="rId6"/>
  </p:sldLayoutIdLst>
  <p:timing>
    <p:tnLst>
      <p:par>
        <p:cTn id="1" dur="indefinite" restart="never" nodeType="tmRoot"/>
      </p:par>
    </p:tnLst>
  </p:timing>
  <p:hf hdr="0" ftr="0" dt="0"/>
  <p:txStyles>
    <p:titleStyle>
      <a:lvl1pPr algn="l" rtl="0" eaLnBrk="0" fontAlgn="base" hangingPunct="0">
        <a:spcBef>
          <a:spcPct val="0"/>
        </a:spcBef>
        <a:spcAft>
          <a:spcPct val="0"/>
        </a:spcAft>
        <a:defRPr sz="2400" b="1" kern="1200" cap="small" baseline="0">
          <a:solidFill>
            <a:schemeClr val="tx2"/>
          </a:solidFill>
          <a:latin typeface="Myriad Web Pro" panose="020B0503030403020204" pitchFamily="34" charset="0"/>
          <a:ea typeface="+mj-ea"/>
          <a:cs typeface="Arial" pitchFamily="34" charset="0"/>
        </a:defRPr>
      </a:lvl1pPr>
      <a:lvl2pPr algn="l" rtl="0" eaLnBrk="0" fontAlgn="base" hangingPunct="0">
        <a:spcBef>
          <a:spcPct val="0"/>
        </a:spcBef>
        <a:spcAft>
          <a:spcPct val="0"/>
        </a:spcAft>
        <a:defRPr sz="2400">
          <a:solidFill>
            <a:schemeClr val="tx2"/>
          </a:solidFill>
          <a:latin typeface="Arial" charset="0"/>
          <a:cs typeface="Arial" charset="0"/>
        </a:defRPr>
      </a:lvl2pPr>
      <a:lvl3pPr algn="l" rtl="0" eaLnBrk="0" fontAlgn="base" hangingPunct="0">
        <a:spcBef>
          <a:spcPct val="0"/>
        </a:spcBef>
        <a:spcAft>
          <a:spcPct val="0"/>
        </a:spcAft>
        <a:defRPr sz="2400">
          <a:solidFill>
            <a:schemeClr val="tx2"/>
          </a:solidFill>
          <a:latin typeface="Arial" charset="0"/>
          <a:cs typeface="Arial" charset="0"/>
        </a:defRPr>
      </a:lvl3pPr>
      <a:lvl4pPr algn="l" rtl="0" eaLnBrk="0" fontAlgn="base" hangingPunct="0">
        <a:spcBef>
          <a:spcPct val="0"/>
        </a:spcBef>
        <a:spcAft>
          <a:spcPct val="0"/>
        </a:spcAft>
        <a:defRPr sz="2400">
          <a:solidFill>
            <a:schemeClr val="tx2"/>
          </a:solidFill>
          <a:latin typeface="Arial" charset="0"/>
          <a:cs typeface="Arial" charset="0"/>
        </a:defRPr>
      </a:lvl4pPr>
      <a:lvl5pPr algn="l" rtl="0" eaLnBrk="0" fontAlgn="base" hangingPunct="0">
        <a:spcBef>
          <a:spcPct val="0"/>
        </a:spcBef>
        <a:spcAft>
          <a:spcPct val="0"/>
        </a:spcAft>
        <a:defRPr sz="2400">
          <a:solidFill>
            <a:schemeClr val="tx2"/>
          </a:solidFill>
          <a:latin typeface="Arial" charset="0"/>
          <a:cs typeface="Arial" charset="0"/>
        </a:defRPr>
      </a:lvl5pPr>
      <a:lvl6pPr marL="457200" algn="l" rtl="0" fontAlgn="base">
        <a:spcBef>
          <a:spcPct val="0"/>
        </a:spcBef>
        <a:spcAft>
          <a:spcPct val="0"/>
        </a:spcAft>
        <a:defRPr sz="2400">
          <a:solidFill>
            <a:srgbClr val="D15700"/>
          </a:solidFill>
          <a:latin typeface="Myriad Web Pro" pitchFamily="34" charset="0"/>
        </a:defRPr>
      </a:lvl6pPr>
      <a:lvl7pPr marL="914400" algn="l" rtl="0" fontAlgn="base">
        <a:spcBef>
          <a:spcPct val="0"/>
        </a:spcBef>
        <a:spcAft>
          <a:spcPct val="0"/>
        </a:spcAft>
        <a:defRPr sz="2400">
          <a:solidFill>
            <a:srgbClr val="D15700"/>
          </a:solidFill>
          <a:latin typeface="Myriad Web Pro" pitchFamily="34" charset="0"/>
        </a:defRPr>
      </a:lvl7pPr>
      <a:lvl8pPr marL="1371600" algn="l" rtl="0" fontAlgn="base">
        <a:spcBef>
          <a:spcPct val="0"/>
        </a:spcBef>
        <a:spcAft>
          <a:spcPct val="0"/>
        </a:spcAft>
        <a:defRPr sz="2400">
          <a:solidFill>
            <a:srgbClr val="D15700"/>
          </a:solidFill>
          <a:latin typeface="Myriad Web Pro" pitchFamily="34" charset="0"/>
        </a:defRPr>
      </a:lvl8pPr>
      <a:lvl9pPr marL="1828800" algn="l" rtl="0" fontAlgn="base">
        <a:spcBef>
          <a:spcPct val="0"/>
        </a:spcBef>
        <a:spcAft>
          <a:spcPct val="0"/>
        </a:spcAft>
        <a:defRPr sz="2400">
          <a:solidFill>
            <a:srgbClr val="D15700"/>
          </a:solidFill>
          <a:latin typeface="Myriad Web Pro" pitchFamily="34" charset="0"/>
        </a:defRPr>
      </a:lvl9pPr>
    </p:titleStyle>
    <p:bodyStyle>
      <a:lvl1pPr marL="342900" indent="-342900" algn="l" rtl="0" eaLnBrk="0" fontAlgn="base" hangingPunct="0">
        <a:lnSpc>
          <a:spcPct val="110000"/>
        </a:lnSpc>
        <a:spcBef>
          <a:spcPct val="0"/>
        </a:spcBef>
        <a:spcAft>
          <a:spcPts val="1800"/>
        </a:spcAft>
        <a:buClr>
          <a:srgbClr val="4E8ABE"/>
        </a:buClr>
        <a:buFont typeface="Wingdings" pitchFamily="2" charset="2"/>
        <a:buChar char="§"/>
        <a:defRPr sz="1400" kern="1200">
          <a:solidFill>
            <a:schemeClr val="tx1"/>
          </a:solidFill>
          <a:latin typeface="+mn-lt"/>
          <a:ea typeface="+mn-ea"/>
          <a:cs typeface="Arial" pitchFamily="34" charset="0"/>
        </a:defRPr>
      </a:lvl1pPr>
      <a:lvl2pPr marL="742950" indent="-285750" algn="l" rtl="0" eaLnBrk="0" fontAlgn="base" hangingPunct="0">
        <a:lnSpc>
          <a:spcPct val="110000"/>
        </a:lnSpc>
        <a:spcBef>
          <a:spcPct val="0"/>
        </a:spcBef>
        <a:spcAft>
          <a:spcPts val="1800"/>
        </a:spcAft>
        <a:buClr>
          <a:srgbClr val="4E8ABE"/>
        </a:buClr>
        <a:buFont typeface="Arial" charset="0"/>
        <a:buChar char="–"/>
        <a:defRPr sz="1400" kern="1200">
          <a:solidFill>
            <a:schemeClr val="tx1"/>
          </a:solidFill>
          <a:latin typeface="+mn-lt"/>
          <a:ea typeface="+mn-ea"/>
          <a:cs typeface="Arial" pitchFamily="34" charset="0"/>
        </a:defRPr>
      </a:lvl2pPr>
      <a:lvl3pPr marL="1143000" indent="-228600" algn="l" rtl="0" eaLnBrk="0" fontAlgn="base" hangingPunct="0">
        <a:lnSpc>
          <a:spcPct val="110000"/>
        </a:lnSpc>
        <a:spcBef>
          <a:spcPct val="0"/>
        </a:spcBef>
        <a:spcAft>
          <a:spcPts val="1800"/>
        </a:spcAft>
        <a:buClr>
          <a:srgbClr val="4E8ABE"/>
        </a:buClr>
        <a:buFont typeface="Arial" charset="0"/>
        <a:buChar char="•"/>
        <a:defRPr sz="1400" kern="1200">
          <a:solidFill>
            <a:schemeClr val="tx1"/>
          </a:solidFill>
          <a:latin typeface="+mn-lt"/>
          <a:ea typeface="+mn-ea"/>
          <a:cs typeface="Arial" pitchFamily="34" charset="0"/>
        </a:defRPr>
      </a:lvl3pPr>
      <a:lvl4pPr marL="1600200" indent="-228600" algn="l" rtl="0" eaLnBrk="0" fontAlgn="base" hangingPunct="0">
        <a:lnSpc>
          <a:spcPct val="110000"/>
        </a:lnSpc>
        <a:spcBef>
          <a:spcPct val="0"/>
        </a:spcBef>
        <a:spcAft>
          <a:spcPts val="1800"/>
        </a:spcAft>
        <a:buClr>
          <a:srgbClr val="4E8ABE"/>
        </a:buClr>
        <a:buFont typeface="Wingdings" pitchFamily="2" charset="2"/>
        <a:buChar char="w"/>
        <a:defRPr sz="1400" kern="1200">
          <a:solidFill>
            <a:schemeClr val="tx1"/>
          </a:solidFill>
          <a:latin typeface="+mn-lt"/>
          <a:ea typeface="+mn-ea"/>
          <a:cs typeface="Arial" pitchFamily="34" charset="0"/>
        </a:defRPr>
      </a:lvl4pPr>
      <a:lvl5pPr marL="2057400" indent="-228600" algn="l" rtl="0" eaLnBrk="0" fontAlgn="base" hangingPunct="0">
        <a:lnSpc>
          <a:spcPct val="110000"/>
        </a:lnSpc>
        <a:spcBef>
          <a:spcPct val="0"/>
        </a:spcBef>
        <a:spcAft>
          <a:spcPts val="1800"/>
        </a:spcAft>
        <a:buClr>
          <a:srgbClr val="4E8ABE"/>
        </a:buClr>
        <a:buFont typeface="Arial" charset="0"/>
        <a:buChar char="»"/>
        <a:defRPr sz="14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smtClean="0"/>
              <a:t>Giving </a:t>
            </a:r>
            <a:r>
              <a:rPr lang="en-US" sz="2200" smtClean="0"/>
              <a:t>Trends in </a:t>
            </a:r>
            <a:r>
              <a:rPr lang="en-US" sz="3600" smtClean="0"/>
              <a:t>Healthcare</a:t>
            </a:r>
            <a:r>
              <a:rPr lang="en-US" dirty="0" smtClean="0"/>
              <a:t/>
            </a:r>
            <a:br>
              <a:rPr lang="en-US" dirty="0" smtClean="0"/>
            </a:br>
            <a:endParaRPr lang="en-US" dirty="0"/>
          </a:p>
        </p:txBody>
      </p:sp>
      <p:sp>
        <p:nvSpPr>
          <p:cNvPr id="3" name="Text Placeholder 2"/>
          <p:cNvSpPr>
            <a:spLocks noGrp="1"/>
          </p:cNvSpPr>
          <p:nvPr>
            <p:ph type="body" sz="quarter" idx="11"/>
          </p:nvPr>
        </p:nvSpPr>
        <p:spPr/>
        <p:txBody>
          <a:bodyPr/>
          <a:lstStyle/>
          <a:p>
            <a:r>
              <a:rPr lang="en-US" dirty="0" smtClean="0"/>
              <a:t>June 16, 2015</a:t>
            </a:r>
            <a:endParaRPr lang="en-US" dirty="0"/>
          </a:p>
        </p:txBody>
      </p:sp>
      <p:sp>
        <p:nvSpPr>
          <p:cNvPr id="4" name="Text Placeholder 3"/>
          <p:cNvSpPr>
            <a:spLocks noGrp="1"/>
          </p:cNvSpPr>
          <p:nvPr>
            <p:ph type="body" sz="quarter" idx="12"/>
          </p:nvPr>
        </p:nvSpPr>
        <p:spPr>
          <a:xfrm>
            <a:off x="0" y="2209800"/>
            <a:ext cx="6019800" cy="914400"/>
          </a:xfrm>
        </p:spPr>
        <p:txBody>
          <a:bodyPr/>
          <a:lstStyle/>
          <a:p>
            <a:r>
              <a:rPr lang="en-US" sz="2300" b="1" i="0" dirty="0" smtClean="0"/>
              <a:t>GG+A Special Analysis: </a:t>
            </a:r>
            <a:r>
              <a:rPr lang="en-US" sz="2300" b="1" dirty="0" smtClean="0"/>
              <a:t>Giving USA 2015 Annual Report on Philanthropy</a:t>
            </a:r>
            <a:endParaRPr lang="en-US" sz="2300" b="1" dirty="0"/>
          </a:p>
        </p:txBody>
      </p:sp>
      <p:sp>
        <p:nvSpPr>
          <p:cNvPr id="5" name="Text Placeholder 4"/>
          <p:cNvSpPr>
            <a:spLocks noGrp="1"/>
          </p:cNvSpPr>
          <p:nvPr>
            <p:ph type="body" sz="quarter" idx="13"/>
          </p:nvPr>
        </p:nvSpPr>
        <p:spPr/>
        <p:txBody>
          <a:bodyPr/>
          <a:lstStyle/>
          <a:p>
            <a:pPr>
              <a:lnSpc>
                <a:spcPts val="1200"/>
              </a:lnSpc>
            </a:pPr>
            <a:r>
              <a:rPr lang="en-US" sz="1200" dirty="0" smtClean="0"/>
              <a:t>Featuring GG+A Senior  Executive Vice President and Managing Director</a:t>
            </a:r>
          </a:p>
          <a:p>
            <a:r>
              <a:rPr lang="en-US" sz="1800" dirty="0" smtClean="0"/>
              <a:t>G. ROBERT ALSOBROOK</a:t>
            </a:r>
          </a:p>
          <a:p>
            <a:pPr>
              <a:lnSpc>
                <a:spcPts val="1200"/>
              </a:lnSpc>
            </a:pPr>
            <a:r>
              <a:rPr lang="en-US" sz="1200" dirty="0" smtClean="0"/>
              <a:t>Interviewed by Deb Taft, GG+A Senior Executive Vice President and Managing Director</a:t>
            </a:r>
            <a:endParaRPr lang="en-US" dirty="0"/>
          </a:p>
        </p:txBody>
      </p:sp>
    </p:spTree>
    <p:extLst>
      <p:ext uri="{BB962C8B-B14F-4D97-AF65-F5344CB8AC3E}">
        <p14:creationId xmlns:p14="http://schemas.microsoft.com/office/powerpoint/2010/main" val="33880666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640080"/>
          </a:xfrm>
        </p:spPr>
        <p:txBody>
          <a:bodyPr>
            <a:noAutofit/>
          </a:bodyPr>
          <a:lstStyle/>
          <a:p>
            <a:r>
              <a:rPr lang="en-US" dirty="0"/>
              <a:t>GG+A Special Analysis: </a:t>
            </a:r>
            <a:r>
              <a:rPr lang="en-US" i="1" dirty="0"/>
              <a:t>Giving USA 2015  </a:t>
            </a:r>
            <a:br>
              <a:rPr lang="en-US" i="1" dirty="0"/>
            </a:br>
            <a:r>
              <a:rPr lang="en-US" dirty="0"/>
              <a:t>Session 4</a:t>
            </a:r>
            <a:r>
              <a:rPr lang="en-US" dirty="0" smtClean="0"/>
              <a:t>  -  Healthcare</a:t>
            </a:r>
            <a:endParaRPr lang="en-US" dirty="0"/>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sz="2400" dirty="0"/>
          </a:p>
          <a:p>
            <a:pPr marL="0" indent="0" algn="ctr">
              <a:buNone/>
            </a:pPr>
            <a:r>
              <a:rPr lang="en-US" sz="2400" i="1" dirty="0" smtClean="0"/>
              <a:t>Reflections on the significance of these findings:</a:t>
            </a:r>
            <a:endParaRPr lang="en-US" sz="2400" i="1" dirty="0"/>
          </a:p>
        </p:txBody>
      </p:sp>
    </p:spTree>
    <p:extLst>
      <p:ext uri="{BB962C8B-B14F-4D97-AF65-F5344CB8AC3E}">
        <p14:creationId xmlns:p14="http://schemas.microsoft.com/office/powerpoint/2010/main" val="20383086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8274" name="Rectangle 2"/>
          <p:cNvSpPr>
            <a:spLocks noGrp="1" noChangeArrowheads="1"/>
          </p:cNvSpPr>
          <p:nvPr>
            <p:ph type="title"/>
          </p:nvPr>
        </p:nvSpPr>
        <p:spPr>
          <a:xfrm>
            <a:off x="381000" y="274637"/>
            <a:ext cx="8229600" cy="639763"/>
          </a:xfrm>
        </p:spPr>
        <p:txBody>
          <a:bodyPr/>
          <a:lstStyle/>
          <a:p>
            <a:pPr>
              <a:defRPr/>
            </a:pPr>
            <a:r>
              <a:rPr lang="en-US" sz="2400" b="1" dirty="0" smtClean="0"/>
              <a:t>Trends in </a:t>
            </a:r>
            <a:r>
              <a:rPr lang="en-US" sz="2400" dirty="0"/>
              <a:t>H</a:t>
            </a:r>
            <a:r>
              <a:rPr lang="en-US" sz="2400" b="1" dirty="0" smtClean="0"/>
              <a:t>ealthcare and Academic </a:t>
            </a:r>
            <a:r>
              <a:rPr lang="en-US" sz="2400" dirty="0"/>
              <a:t>M</a:t>
            </a:r>
            <a:r>
              <a:rPr lang="en-US" sz="2400" b="1" dirty="0" smtClean="0"/>
              <a:t>edicine </a:t>
            </a:r>
            <a:r>
              <a:rPr lang="en-US" sz="2400" dirty="0"/>
              <a:t>P</a:t>
            </a:r>
            <a:r>
              <a:rPr lang="en-US" sz="2400" b="1" dirty="0" smtClean="0"/>
              <a:t>hilanthropy</a:t>
            </a:r>
            <a:endParaRPr lang="en-US" sz="2400" b="1" dirty="0"/>
          </a:p>
        </p:txBody>
      </p:sp>
      <p:sp>
        <p:nvSpPr>
          <p:cNvPr id="14339" name="Rectangle 3"/>
          <p:cNvSpPr>
            <a:spLocks noGrp="1" noChangeArrowheads="1"/>
          </p:cNvSpPr>
          <p:nvPr>
            <p:ph type="body" idx="1"/>
          </p:nvPr>
        </p:nvSpPr>
        <p:spPr>
          <a:xfrm>
            <a:off x="457200" y="838200"/>
            <a:ext cx="8686800" cy="5334000"/>
          </a:xfrm>
        </p:spPr>
        <p:txBody>
          <a:bodyPr/>
          <a:lstStyle/>
          <a:p>
            <a:pPr>
              <a:spcBef>
                <a:spcPct val="0"/>
              </a:spcBef>
            </a:pPr>
            <a:r>
              <a:rPr lang="en-US" altLang="en-US" sz="2400" dirty="0" smtClean="0"/>
              <a:t>Increased scrutiny on ROI</a:t>
            </a:r>
            <a:br>
              <a:rPr lang="en-US" altLang="en-US" sz="2400" dirty="0" smtClean="0"/>
            </a:br>
            <a:endParaRPr lang="en-US" altLang="en-US" sz="2400" dirty="0" smtClean="0"/>
          </a:p>
          <a:p>
            <a:pPr>
              <a:spcBef>
                <a:spcPct val="0"/>
              </a:spcBef>
            </a:pPr>
            <a:r>
              <a:rPr lang="en-US" altLang="en-US" sz="2400" dirty="0" smtClean="0"/>
              <a:t>Sharpened focus on gift officer performance metrics</a:t>
            </a:r>
            <a:br>
              <a:rPr lang="en-US" altLang="en-US" sz="2400" dirty="0" smtClean="0"/>
            </a:br>
            <a:endParaRPr lang="en-US" altLang="en-US" sz="2400" dirty="0" smtClean="0"/>
          </a:p>
          <a:p>
            <a:pPr>
              <a:spcBef>
                <a:spcPct val="0"/>
              </a:spcBef>
            </a:pPr>
            <a:r>
              <a:rPr lang="en-US" altLang="en-US" sz="2400" dirty="0" smtClean="0"/>
              <a:t>More challenges to engaging top volunteer leadership</a:t>
            </a:r>
            <a:br>
              <a:rPr lang="en-US" altLang="en-US" sz="2400" dirty="0" smtClean="0"/>
            </a:br>
            <a:endParaRPr lang="en-US" altLang="en-US" sz="2400" dirty="0" smtClean="0"/>
          </a:p>
          <a:p>
            <a:pPr>
              <a:spcBef>
                <a:spcPct val="0"/>
              </a:spcBef>
            </a:pPr>
            <a:r>
              <a:rPr lang="en-US" altLang="en-US" sz="2400" dirty="0" smtClean="0"/>
              <a:t>Strong emphasis on physician involvement in and engagement with development</a:t>
            </a:r>
          </a:p>
        </p:txBody>
      </p:sp>
    </p:spTree>
    <p:extLst>
      <p:ext uri="{BB962C8B-B14F-4D97-AF65-F5344CB8AC3E}">
        <p14:creationId xmlns:p14="http://schemas.microsoft.com/office/powerpoint/2010/main" val="1322291971"/>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8274" name="Rectangle 2"/>
          <p:cNvSpPr>
            <a:spLocks noGrp="1" noChangeArrowheads="1"/>
          </p:cNvSpPr>
          <p:nvPr>
            <p:ph type="title"/>
          </p:nvPr>
        </p:nvSpPr>
        <p:spPr>
          <a:xfrm>
            <a:off x="381000" y="228600"/>
            <a:ext cx="8229600" cy="639763"/>
          </a:xfrm>
        </p:spPr>
        <p:txBody>
          <a:bodyPr/>
          <a:lstStyle/>
          <a:p>
            <a:pPr>
              <a:defRPr/>
            </a:pPr>
            <a:r>
              <a:rPr lang="en-US" sz="2400" b="1" dirty="0" smtClean="0"/>
              <a:t>Trends in Healthcare and Academic </a:t>
            </a:r>
            <a:r>
              <a:rPr lang="en-US" sz="2400" dirty="0"/>
              <a:t>M</a:t>
            </a:r>
            <a:r>
              <a:rPr lang="en-US" sz="2400" b="1" dirty="0" smtClean="0"/>
              <a:t>edicine </a:t>
            </a:r>
            <a:r>
              <a:rPr lang="en-US" sz="2400" dirty="0"/>
              <a:t>P</a:t>
            </a:r>
            <a:r>
              <a:rPr lang="en-US" sz="2400" b="1" dirty="0" smtClean="0"/>
              <a:t>hilanthropy</a:t>
            </a:r>
            <a:endParaRPr lang="en-US" sz="2400" b="1" dirty="0"/>
          </a:p>
        </p:txBody>
      </p:sp>
      <p:sp>
        <p:nvSpPr>
          <p:cNvPr id="15363" name="Rectangle 3"/>
          <p:cNvSpPr>
            <a:spLocks noGrp="1" noChangeArrowheads="1"/>
          </p:cNvSpPr>
          <p:nvPr>
            <p:ph type="body" idx="1"/>
          </p:nvPr>
        </p:nvSpPr>
        <p:spPr>
          <a:xfrm>
            <a:off x="457200" y="838200"/>
            <a:ext cx="8077200" cy="5486400"/>
          </a:xfrm>
        </p:spPr>
        <p:txBody>
          <a:bodyPr/>
          <a:lstStyle/>
          <a:p>
            <a:pPr>
              <a:spcBef>
                <a:spcPct val="0"/>
              </a:spcBef>
            </a:pPr>
            <a:r>
              <a:rPr lang="en-US" altLang="en-US" sz="2400" dirty="0" smtClean="0"/>
              <a:t>Formalizing grateful patient fundraising efforts targeting major gift initiatives</a:t>
            </a:r>
            <a:br>
              <a:rPr lang="en-US" altLang="en-US" sz="2400" dirty="0" smtClean="0"/>
            </a:br>
            <a:endParaRPr lang="en-US" altLang="en-US" sz="2400" dirty="0" smtClean="0"/>
          </a:p>
          <a:p>
            <a:pPr>
              <a:spcBef>
                <a:spcPct val="0"/>
              </a:spcBef>
            </a:pPr>
            <a:r>
              <a:rPr lang="en-US" altLang="en-US" sz="2400" dirty="0" smtClean="0"/>
              <a:t>Intensified leadership expectations of “quick” fundraising results</a:t>
            </a:r>
            <a:br>
              <a:rPr lang="en-US" altLang="en-US" sz="2400" dirty="0" smtClean="0"/>
            </a:br>
            <a:endParaRPr lang="en-US" altLang="en-US" sz="2400" dirty="0" smtClean="0"/>
          </a:p>
          <a:p>
            <a:pPr>
              <a:spcBef>
                <a:spcPct val="0"/>
              </a:spcBef>
            </a:pPr>
            <a:r>
              <a:rPr lang="en-US" altLang="en-US" sz="2400" dirty="0" smtClean="0"/>
              <a:t>Heightened donor expectations of broader collaboration in medicine and science</a:t>
            </a:r>
            <a:br>
              <a:rPr lang="en-US" altLang="en-US" sz="2400" dirty="0" smtClean="0"/>
            </a:br>
            <a:endParaRPr lang="en-US" altLang="en-US" sz="2400" dirty="0" smtClean="0"/>
          </a:p>
          <a:p>
            <a:pPr>
              <a:spcBef>
                <a:spcPct val="0"/>
              </a:spcBef>
            </a:pPr>
            <a:r>
              <a:rPr lang="en-US" altLang="en-US" sz="2400" dirty="0" smtClean="0"/>
              <a:t>Stewardship programs increasingly seen to be major factor in successful fundraising programs</a:t>
            </a:r>
          </a:p>
        </p:txBody>
      </p:sp>
    </p:spTree>
    <p:extLst>
      <p:ext uri="{BB962C8B-B14F-4D97-AF65-F5344CB8AC3E}">
        <p14:creationId xmlns:p14="http://schemas.microsoft.com/office/powerpoint/2010/main" val="3964445734"/>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3154" name="Rectangle 2"/>
          <p:cNvSpPr>
            <a:spLocks noGrp="1" noChangeArrowheads="1"/>
          </p:cNvSpPr>
          <p:nvPr>
            <p:ph type="title"/>
          </p:nvPr>
        </p:nvSpPr>
        <p:spPr>
          <a:xfrm>
            <a:off x="457200" y="152400"/>
            <a:ext cx="8458200" cy="639763"/>
          </a:xfrm>
        </p:spPr>
        <p:txBody>
          <a:bodyPr>
            <a:normAutofit/>
          </a:bodyPr>
          <a:lstStyle/>
          <a:p>
            <a:pPr>
              <a:defRPr/>
            </a:pPr>
            <a:r>
              <a:rPr lang="en-US" sz="2400" dirty="0" smtClean="0"/>
              <a:t>Key Observations a</a:t>
            </a:r>
            <a:r>
              <a:rPr lang="en-US" sz="2400" b="1" dirty="0" smtClean="0"/>
              <a:t>bout </a:t>
            </a:r>
            <a:r>
              <a:rPr lang="en-US" sz="2400" dirty="0"/>
              <a:t>L</a:t>
            </a:r>
            <a:r>
              <a:rPr lang="en-US" sz="2400" b="1" dirty="0" smtClean="0"/>
              <a:t>arge </a:t>
            </a:r>
            <a:r>
              <a:rPr lang="en-US" sz="2400" dirty="0"/>
              <a:t>H</a:t>
            </a:r>
            <a:r>
              <a:rPr lang="en-US" sz="2400" b="1" dirty="0" smtClean="0"/>
              <a:t>ealthcare </a:t>
            </a:r>
            <a:r>
              <a:rPr lang="en-US" sz="2400" dirty="0"/>
              <a:t>D</a:t>
            </a:r>
            <a:r>
              <a:rPr lang="en-US" sz="2400" b="1" dirty="0" smtClean="0"/>
              <a:t>onors</a:t>
            </a:r>
            <a:r>
              <a:rPr lang="en-US" sz="2400" dirty="0" smtClean="0"/>
              <a:t> </a:t>
            </a:r>
            <a:endParaRPr lang="en-US" sz="2400" dirty="0"/>
          </a:p>
        </p:txBody>
      </p:sp>
      <p:sp>
        <p:nvSpPr>
          <p:cNvPr id="2" name="Content Placeholder 1"/>
          <p:cNvSpPr>
            <a:spLocks noGrp="1"/>
          </p:cNvSpPr>
          <p:nvPr>
            <p:ph idx="1"/>
          </p:nvPr>
        </p:nvSpPr>
        <p:spPr>
          <a:xfrm>
            <a:off x="457200" y="838200"/>
            <a:ext cx="8229600" cy="5303520"/>
          </a:xfrm>
        </p:spPr>
        <p:txBody>
          <a:bodyPr/>
          <a:lstStyle/>
          <a:p>
            <a:pPr>
              <a:defRPr/>
            </a:pPr>
            <a:r>
              <a:rPr lang="en-US" sz="2400" dirty="0" smtClean="0"/>
              <a:t>Giving from individuals is a key source of private support</a:t>
            </a:r>
          </a:p>
          <a:p>
            <a:pPr>
              <a:defRPr/>
            </a:pPr>
            <a:r>
              <a:rPr lang="en-US" sz="2400" dirty="0" smtClean="0"/>
              <a:t>7-, 8- and 9-figure gifts are trending upward</a:t>
            </a:r>
          </a:p>
          <a:p>
            <a:pPr>
              <a:defRPr/>
            </a:pPr>
            <a:r>
              <a:rPr lang="en-US" sz="2400" dirty="0" smtClean="0"/>
              <a:t>Steady resource support for major/principal gift staffing and programming</a:t>
            </a:r>
          </a:p>
          <a:p>
            <a:pPr>
              <a:defRPr/>
            </a:pPr>
            <a:r>
              <a:rPr lang="en-US" sz="2400" dirty="0" smtClean="0"/>
              <a:t>Investment in donor relations and engagement programs</a:t>
            </a:r>
          </a:p>
          <a:p>
            <a:pPr>
              <a:defRPr/>
            </a:pPr>
            <a:r>
              <a:rPr lang="en-US" sz="2400" dirty="0" smtClean="0"/>
              <a:t>Significant resources deployed to support data analysis and management</a:t>
            </a:r>
          </a:p>
          <a:p>
            <a:pPr>
              <a:defRPr/>
            </a:pPr>
            <a:r>
              <a:rPr lang="en-US" sz="2400" dirty="0"/>
              <a:t>Increased program support in </a:t>
            </a:r>
            <a:r>
              <a:rPr lang="en-US" sz="2400" dirty="0" smtClean="0"/>
              <a:t>ongoing stewardship initiatives at the major gift level</a:t>
            </a:r>
            <a:endParaRPr lang="en-US" sz="2400" dirty="0"/>
          </a:p>
        </p:txBody>
      </p:sp>
    </p:spTree>
    <p:extLst>
      <p:ext uri="{BB962C8B-B14F-4D97-AF65-F5344CB8AC3E}">
        <p14:creationId xmlns:p14="http://schemas.microsoft.com/office/powerpoint/2010/main" val="3129950352"/>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534400" cy="640080"/>
          </a:xfrm>
        </p:spPr>
        <p:txBody>
          <a:bodyPr>
            <a:normAutofit/>
          </a:bodyPr>
          <a:lstStyle/>
          <a:p>
            <a:r>
              <a:rPr lang="en-US" dirty="0" smtClean="0"/>
              <a:t>GG+A Special Analysis: </a:t>
            </a:r>
            <a:r>
              <a:rPr lang="en-US" i="1" dirty="0" smtClean="0"/>
              <a:t>Giving USA 2015 </a:t>
            </a:r>
            <a:r>
              <a:rPr lang="en-US" dirty="0"/>
              <a:t> </a:t>
            </a:r>
            <a:r>
              <a:rPr lang="en-US" dirty="0" smtClean="0"/>
              <a:t>- Healthcare</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sz="2400" dirty="0" smtClean="0"/>
              <a:t>This  concludes our presentation.</a:t>
            </a:r>
          </a:p>
          <a:p>
            <a:pPr marL="0" indent="0" algn="ctr">
              <a:buNone/>
            </a:pPr>
            <a:endParaRPr lang="en-US" sz="2400" dirty="0"/>
          </a:p>
        </p:txBody>
      </p:sp>
    </p:spTree>
    <p:extLst>
      <p:ext uri="{BB962C8B-B14F-4D97-AF65-F5344CB8AC3E}">
        <p14:creationId xmlns:p14="http://schemas.microsoft.com/office/powerpoint/2010/main" val="32742948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11"/>
          <p:cNvSpPr/>
          <p:nvPr/>
        </p:nvSpPr>
        <p:spPr>
          <a:xfrm>
            <a:off x="1600200" y="0"/>
            <a:ext cx="5577840" cy="2926080"/>
          </a:xfrm>
          <a:prstGeom prst="rect">
            <a:avLst/>
          </a:prstGeom>
          <a:blipFill>
            <a:blip r:embed="rId3" cstate="print"/>
            <a:stretch>
              <a:fillRect/>
            </a:stretch>
          </a:blipFill>
        </p:spPr>
        <p:txBody>
          <a:bodyPr wrap="square" lIns="0" tIns="0" rIns="0" bIns="0" rtlCol="0"/>
          <a:lstStyle/>
          <a:p>
            <a:endParaRPr/>
          </a:p>
        </p:txBody>
      </p:sp>
      <p:sp>
        <p:nvSpPr>
          <p:cNvPr id="4" name="Rectangle 3"/>
          <p:cNvSpPr/>
          <p:nvPr/>
        </p:nvSpPr>
        <p:spPr>
          <a:xfrm>
            <a:off x="2133600" y="2895600"/>
            <a:ext cx="4516557" cy="338554"/>
          </a:xfrm>
          <a:prstGeom prst="rect">
            <a:avLst/>
          </a:prstGeom>
        </p:spPr>
        <p:txBody>
          <a:bodyPr wrap="none">
            <a:spAutoFit/>
          </a:bodyPr>
          <a:lstStyle/>
          <a:p>
            <a:r>
              <a:rPr lang="en-US" sz="1600" b="1" spc="80" dirty="0">
                <a:solidFill>
                  <a:srgbClr val="26225B"/>
                </a:solidFill>
                <a:latin typeface="Myriad Web Pro" panose="020B0503030403020204" pitchFamily="34" charset="0"/>
                <a:cs typeface="Myriad Pro Light"/>
              </a:rPr>
              <a:t>E</a:t>
            </a:r>
            <a:r>
              <a:rPr lang="en-US" sz="1600" b="1" spc="95" dirty="0">
                <a:solidFill>
                  <a:srgbClr val="26225B"/>
                </a:solidFill>
                <a:latin typeface="Myriad Web Pro" panose="020B0503030403020204" pitchFamily="34" charset="0"/>
                <a:cs typeface="Myriad Pro Light"/>
              </a:rPr>
              <a:t>x</a:t>
            </a:r>
            <a:r>
              <a:rPr lang="en-US" sz="1600" b="1" spc="55" dirty="0">
                <a:solidFill>
                  <a:srgbClr val="26225B"/>
                </a:solidFill>
                <a:latin typeface="Myriad Web Pro" panose="020B0503030403020204" pitchFamily="34" charset="0"/>
                <a:cs typeface="Myriad Pro Light"/>
              </a:rPr>
              <a:t>t</a:t>
            </a:r>
            <a:r>
              <a:rPr lang="en-US" sz="1600" b="1" spc="35" dirty="0">
                <a:solidFill>
                  <a:srgbClr val="26225B"/>
                </a:solidFill>
                <a:latin typeface="Myriad Web Pro" panose="020B0503030403020204" pitchFamily="34" charset="0"/>
                <a:cs typeface="Myriad Pro Light"/>
              </a:rPr>
              <a:t>r</a:t>
            </a:r>
            <a:r>
              <a:rPr lang="en-US" sz="1600" b="1" spc="85" dirty="0">
                <a:solidFill>
                  <a:srgbClr val="26225B"/>
                </a:solidFill>
                <a:latin typeface="Myriad Web Pro" panose="020B0503030403020204" pitchFamily="34" charset="0"/>
                <a:cs typeface="Myriad Pro Light"/>
              </a:rPr>
              <a:t>ao</a:t>
            </a:r>
            <a:r>
              <a:rPr lang="en-US" sz="1600" b="1" spc="35" dirty="0">
                <a:solidFill>
                  <a:srgbClr val="26225B"/>
                </a:solidFill>
                <a:latin typeface="Myriad Web Pro" panose="020B0503030403020204" pitchFamily="34" charset="0"/>
                <a:cs typeface="Myriad Pro Light"/>
              </a:rPr>
              <a:t>r</a:t>
            </a:r>
            <a:r>
              <a:rPr lang="en-US" sz="1600" b="1" spc="75" dirty="0">
                <a:solidFill>
                  <a:srgbClr val="26225B"/>
                </a:solidFill>
                <a:latin typeface="Myriad Web Pro" panose="020B0503030403020204" pitchFamily="34" charset="0"/>
                <a:cs typeface="Myriad Pro Light"/>
              </a:rPr>
              <a:t>dina</a:t>
            </a:r>
            <a:r>
              <a:rPr lang="en-US" sz="1600" b="1" spc="90" dirty="0">
                <a:solidFill>
                  <a:srgbClr val="26225B"/>
                </a:solidFill>
                <a:latin typeface="Myriad Web Pro" panose="020B0503030403020204" pitchFamily="34" charset="0"/>
                <a:cs typeface="Myriad Pro Light"/>
              </a:rPr>
              <a:t>r</a:t>
            </a:r>
            <a:r>
              <a:rPr lang="en-US" sz="1600" b="1" dirty="0">
                <a:solidFill>
                  <a:srgbClr val="26225B"/>
                </a:solidFill>
                <a:latin typeface="Myriad Web Pro" panose="020B0503030403020204" pitchFamily="34" charset="0"/>
                <a:cs typeface="Myriad Pro Light"/>
              </a:rPr>
              <a:t>y</a:t>
            </a:r>
            <a:r>
              <a:rPr lang="en-US" sz="1600" b="1" spc="35" dirty="0">
                <a:solidFill>
                  <a:srgbClr val="26225B"/>
                </a:solidFill>
                <a:latin typeface="Myriad Web Pro" panose="020B0503030403020204" pitchFamily="34" charset="0"/>
                <a:cs typeface="Myriad Pro Light"/>
              </a:rPr>
              <a:t>.</a:t>
            </a:r>
            <a:r>
              <a:rPr lang="en-US" sz="1600" b="1" spc="30" dirty="0">
                <a:solidFill>
                  <a:srgbClr val="26225B"/>
                </a:solidFill>
                <a:latin typeface="Myriad Web Pro" panose="020B0503030403020204" pitchFamily="34" charset="0"/>
                <a:cs typeface="Myriad Pro Light"/>
              </a:rPr>
              <a:t>   </a:t>
            </a:r>
            <a:r>
              <a:rPr lang="en-US" sz="1600" b="1" spc="70" dirty="0">
                <a:solidFill>
                  <a:srgbClr val="26225B"/>
                </a:solidFill>
                <a:latin typeface="Myriad Web Pro" panose="020B0503030403020204" pitchFamily="34" charset="0"/>
                <a:cs typeface="Myriad Pro Light"/>
              </a:rPr>
              <a:t>Sustainabl</a:t>
            </a:r>
            <a:r>
              <a:rPr lang="en-US" sz="1600" b="1" spc="55" dirty="0">
                <a:solidFill>
                  <a:srgbClr val="26225B"/>
                </a:solidFill>
                <a:latin typeface="Myriad Web Pro" panose="020B0503030403020204" pitchFamily="34" charset="0"/>
                <a:cs typeface="Myriad Pro Light"/>
              </a:rPr>
              <a:t>e</a:t>
            </a:r>
            <a:r>
              <a:rPr lang="en-US" sz="1600" b="1" spc="35" dirty="0">
                <a:solidFill>
                  <a:srgbClr val="26225B"/>
                </a:solidFill>
                <a:latin typeface="Myriad Web Pro" panose="020B0503030403020204" pitchFamily="34" charset="0"/>
                <a:cs typeface="Myriad Pro Light"/>
              </a:rPr>
              <a:t>. </a:t>
            </a:r>
            <a:r>
              <a:rPr lang="en-US" sz="1600" b="1" spc="30" dirty="0">
                <a:solidFill>
                  <a:srgbClr val="26225B"/>
                </a:solidFill>
                <a:latin typeface="Myriad Web Pro" panose="020B0503030403020204" pitchFamily="34" charset="0"/>
                <a:cs typeface="Myriad Pro Light"/>
              </a:rPr>
              <a:t>  </a:t>
            </a:r>
            <a:r>
              <a:rPr lang="en-US" sz="1600" b="1" spc="75" dirty="0" smtClean="0">
                <a:solidFill>
                  <a:srgbClr val="26225B"/>
                </a:solidFill>
                <a:latin typeface="Myriad Web Pro" panose="020B0503030403020204" pitchFamily="34" charset="0"/>
                <a:cs typeface="Myriad Pro Light"/>
              </a:rPr>
              <a:t>P</a:t>
            </a:r>
            <a:r>
              <a:rPr lang="en-US" sz="1600" b="1" spc="60" dirty="0" smtClean="0">
                <a:solidFill>
                  <a:srgbClr val="26225B"/>
                </a:solidFill>
                <a:latin typeface="Myriad Web Pro" panose="020B0503030403020204" pitchFamily="34" charset="0"/>
                <a:cs typeface="Myriad Pro Light"/>
              </a:rPr>
              <a:t>hila</a:t>
            </a:r>
            <a:r>
              <a:rPr lang="en-US" sz="1600" b="1" spc="80" dirty="0" smtClean="0">
                <a:solidFill>
                  <a:srgbClr val="26225B"/>
                </a:solidFill>
                <a:latin typeface="Myriad Web Pro" panose="020B0503030403020204" pitchFamily="34" charset="0"/>
                <a:cs typeface="Myriad Pro Light"/>
              </a:rPr>
              <a:t>n</a:t>
            </a:r>
            <a:r>
              <a:rPr lang="en-US" sz="1600" b="1" spc="70" dirty="0" smtClean="0">
                <a:solidFill>
                  <a:srgbClr val="26225B"/>
                </a:solidFill>
                <a:latin typeface="Myriad Web Pro" panose="020B0503030403020204" pitchFamily="34" charset="0"/>
                <a:cs typeface="Myriad Pro Light"/>
              </a:rPr>
              <a:t>th</a:t>
            </a:r>
            <a:r>
              <a:rPr lang="en-US" sz="1600" b="1" spc="35" dirty="0" smtClean="0">
                <a:solidFill>
                  <a:srgbClr val="26225B"/>
                </a:solidFill>
                <a:latin typeface="Myriad Web Pro" panose="020B0503030403020204" pitchFamily="34" charset="0"/>
                <a:cs typeface="Myriad Pro Light"/>
              </a:rPr>
              <a:t>r</a:t>
            </a:r>
            <a:r>
              <a:rPr lang="en-US" sz="1600" b="1" spc="90" dirty="0" smtClean="0">
                <a:solidFill>
                  <a:srgbClr val="26225B"/>
                </a:solidFill>
                <a:latin typeface="Myriad Web Pro" panose="020B0503030403020204" pitchFamily="34" charset="0"/>
                <a:cs typeface="Myriad Pro Light"/>
              </a:rPr>
              <a:t>o</a:t>
            </a:r>
            <a:r>
              <a:rPr lang="en-US" sz="1600" b="1" spc="75" dirty="0" smtClean="0">
                <a:solidFill>
                  <a:srgbClr val="26225B"/>
                </a:solidFill>
                <a:latin typeface="Myriad Web Pro" panose="020B0503030403020204" pitchFamily="34" charset="0"/>
                <a:cs typeface="Myriad Pro Light"/>
              </a:rPr>
              <a:t>p</a:t>
            </a:r>
            <a:r>
              <a:rPr lang="en-US" sz="1600" b="1" dirty="0" smtClean="0">
                <a:solidFill>
                  <a:srgbClr val="26225B"/>
                </a:solidFill>
                <a:latin typeface="Myriad Web Pro" panose="020B0503030403020204" pitchFamily="34" charset="0"/>
                <a:cs typeface="Myriad Pro Light"/>
              </a:rPr>
              <a:t>y.</a:t>
            </a:r>
            <a:endParaRPr lang="en-US" dirty="0"/>
          </a:p>
        </p:txBody>
      </p:sp>
      <p:sp>
        <p:nvSpPr>
          <p:cNvPr id="5" name="Rectangle 4"/>
          <p:cNvSpPr/>
          <p:nvPr/>
        </p:nvSpPr>
        <p:spPr>
          <a:xfrm>
            <a:off x="2209800" y="3213983"/>
            <a:ext cx="4572000" cy="2272417"/>
          </a:xfrm>
          <a:prstGeom prst="rect">
            <a:avLst/>
          </a:prstGeom>
        </p:spPr>
        <p:txBody>
          <a:bodyPr>
            <a:spAutoFit/>
          </a:bodyPr>
          <a:lstStyle/>
          <a:p>
            <a:pPr lvl="0" algn="ctr">
              <a:lnSpc>
                <a:spcPts val="1700"/>
              </a:lnSpc>
            </a:pPr>
            <a:r>
              <a:rPr lang="en-US" sz="1000" spc="-50" dirty="0">
                <a:solidFill>
                  <a:srgbClr val="414141"/>
                </a:solidFill>
                <a:latin typeface="Century Schoolbook" panose="02040604050505020304" pitchFamily="18" charset="0"/>
                <a:cs typeface="Garamond"/>
              </a:rPr>
              <a:t>F</a:t>
            </a:r>
            <a:r>
              <a:rPr lang="en-US" sz="1000" spc="-5" dirty="0">
                <a:solidFill>
                  <a:srgbClr val="414141"/>
                </a:solidFill>
                <a:latin typeface="Century Schoolbook" panose="02040604050505020304" pitchFamily="18" charset="0"/>
                <a:cs typeface="Garamond"/>
              </a:rPr>
              <a:t>o</a:t>
            </a:r>
            <a:r>
              <a:rPr lang="en-US" sz="1000" dirty="0">
                <a:solidFill>
                  <a:srgbClr val="414141"/>
                </a:solidFill>
                <a:latin typeface="Century Schoolbook" panose="02040604050505020304" pitchFamily="18" charset="0"/>
                <a:cs typeface="Garamond"/>
              </a:rPr>
              <a:t>r</a:t>
            </a:r>
            <a:r>
              <a:rPr lang="en-US" sz="1000" spc="-5" dirty="0">
                <a:solidFill>
                  <a:srgbClr val="414141"/>
                </a:solidFill>
                <a:latin typeface="Century Schoolbook" panose="02040604050505020304" pitchFamily="18" charset="0"/>
                <a:cs typeface="Garamond"/>
              </a:rPr>
              <a:t> </a:t>
            </a:r>
            <a:r>
              <a:rPr lang="en-US" sz="1000" dirty="0">
                <a:solidFill>
                  <a:srgbClr val="414141"/>
                </a:solidFill>
                <a:latin typeface="Century Schoolbook" panose="02040604050505020304" pitchFamily="18" charset="0"/>
                <a:cs typeface="Garamond"/>
              </a:rPr>
              <a:t>more</a:t>
            </a:r>
            <a:r>
              <a:rPr lang="en-US" sz="1000" spc="-5" dirty="0">
                <a:solidFill>
                  <a:srgbClr val="414141"/>
                </a:solidFill>
                <a:latin typeface="Century Schoolbook" panose="02040604050505020304" pitchFamily="18" charset="0"/>
                <a:cs typeface="Garamond"/>
              </a:rPr>
              <a:t> </a:t>
            </a:r>
            <a:r>
              <a:rPr lang="en-US" sz="1000" dirty="0">
                <a:solidFill>
                  <a:srgbClr val="414141"/>
                </a:solidFill>
                <a:latin typeface="Century Schoolbook" panose="02040604050505020304" pitchFamily="18" charset="0"/>
                <a:cs typeface="Garamond"/>
              </a:rPr>
              <a:t>than</a:t>
            </a:r>
            <a:r>
              <a:rPr lang="en-US" sz="1000" spc="-5" dirty="0">
                <a:solidFill>
                  <a:srgbClr val="414141"/>
                </a:solidFill>
                <a:latin typeface="Century Schoolbook" panose="02040604050505020304" pitchFamily="18" charset="0"/>
                <a:cs typeface="Garamond"/>
              </a:rPr>
              <a:t> 50</a:t>
            </a:r>
            <a:r>
              <a:rPr lang="en-US" sz="1000" dirty="0">
                <a:solidFill>
                  <a:srgbClr val="414141"/>
                </a:solidFill>
                <a:latin typeface="Century Schoolbook" panose="02040604050505020304" pitchFamily="18" charset="0"/>
                <a:cs typeface="Garamond"/>
              </a:rPr>
              <a:t> </a:t>
            </a:r>
            <a:r>
              <a:rPr lang="en-US" sz="1000" spc="-5" dirty="0">
                <a:solidFill>
                  <a:srgbClr val="414141"/>
                </a:solidFill>
                <a:latin typeface="Century Schoolbook" panose="02040604050505020304" pitchFamily="18" charset="0"/>
                <a:cs typeface="Garamond"/>
              </a:rPr>
              <a:t>year</a:t>
            </a:r>
            <a:r>
              <a:rPr lang="en-US" sz="1000" spc="-40" dirty="0">
                <a:solidFill>
                  <a:srgbClr val="414141"/>
                </a:solidFill>
                <a:latin typeface="Century Schoolbook" panose="02040604050505020304" pitchFamily="18" charset="0"/>
                <a:cs typeface="Garamond"/>
              </a:rPr>
              <a:t>s</a:t>
            </a:r>
            <a:r>
              <a:rPr lang="en-US" sz="1000" spc="-5" dirty="0">
                <a:solidFill>
                  <a:srgbClr val="414141"/>
                </a:solidFill>
                <a:latin typeface="Century Schoolbook" panose="02040604050505020304" pitchFamily="18" charset="0"/>
                <a:cs typeface="Garamond"/>
              </a:rPr>
              <a:t>,</a:t>
            </a:r>
            <a:r>
              <a:rPr lang="en-US" sz="1000" dirty="0">
                <a:solidFill>
                  <a:srgbClr val="414141"/>
                </a:solidFill>
                <a:latin typeface="Century Schoolbook" panose="02040604050505020304" pitchFamily="18" charset="0"/>
                <a:cs typeface="Garamond"/>
              </a:rPr>
              <a:t> </a:t>
            </a:r>
            <a:r>
              <a:rPr lang="en-US" sz="1000" spc="-10" dirty="0">
                <a:solidFill>
                  <a:srgbClr val="414141"/>
                </a:solidFill>
                <a:latin typeface="Century Schoolbook" panose="02040604050505020304" pitchFamily="18" charset="0"/>
                <a:cs typeface="Garamond"/>
              </a:rPr>
              <a:t>GG+A</a:t>
            </a:r>
            <a:r>
              <a:rPr lang="en-US" sz="1000" dirty="0">
                <a:solidFill>
                  <a:srgbClr val="414141"/>
                </a:solidFill>
                <a:latin typeface="Century Schoolbook" panose="02040604050505020304" pitchFamily="18" charset="0"/>
                <a:cs typeface="Garamond"/>
              </a:rPr>
              <a:t> </a:t>
            </a:r>
            <a:r>
              <a:rPr lang="en-US" sz="1000" spc="-5" dirty="0">
                <a:solidFill>
                  <a:srgbClr val="414141"/>
                </a:solidFill>
                <a:latin typeface="Century Schoolbook" panose="02040604050505020304" pitchFamily="18" charset="0"/>
                <a:cs typeface="Garamond"/>
              </a:rPr>
              <a:t>ha</a:t>
            </a:r>
            <a:r>
              <a:rPr lang="en-US" sz="1000" dirty="0">
                <a:solidFill>
                  <a:srgbClr val="414141"/>
                </a:solidFill>
                <a:latin typeface="Century Schoolbook" panose="02040604050505020304" pitchFamily="18" charset="0"/>
                <a:cs typeface="Garamond"/>
              </a:rPr>
              <a:t>s </a:t>
            </a:r>
            <a:r>
              <a:rPr lang="en-US" sz="1000" spc="-10" dirty="0">
                <a:solidFill>
                  <a:srgbClr val="414141"/>
                </a:solidFill>
                <a:latin typeface="Century Schoolbook" panose="02040604050505020304" pitchFamily="18" charset="0"/>
                <a:cs typeface="Garamond"/>
              </a:rPr>
              <a:t>made</a:t>
            </a:r>
            <a:r>
              <a:rPr lang="en-US" sz="1000" dirty="0">
                <a:solidFill>
                  <a:srgbClr val="414141"/>
                </a:solidFill>
                <a:latin typeface="Century Schoolbook" panose="02040604050505020304" pitchFamily="18" charset="0"/>
                <a:cs typeface="Garamond"/>
              </a:rPr>
              <a:t> </a:t>
            </a:r>
            <a:r>
              <a:rPr lang="en-US" sz="1000" spc="-5" dirty="0">
                <a:solidFill>
                  <a:srgbClr val="414141"/>
                </a:solidFill>
                <a:latin typeface="Century Schoolbook" panose="02040604050505020304" pitchFamily="18" charset="0"/>
                <a:cs typeface="Garamond"/>
              </a:rPr>
              <a:t>it</a:t>
            </a:r>
            <a:r>
              <a:rPr lang="en-US" sz="1000" dirty="0">
                <a:solidFill>
                  <a:srgbClr val="414141"/>
                </a:solidFill>
                <a:latin typeface="Century Schoolbook" panose="02040604050505020304" pitchFamily="18" charset="0"/>
                <a:cs typeface="Garamond"/>
              </a:rPr>
              <a:t> </a:t>
            </a:r>
            <a:r>
              <a:rPr lang="en-US" sz="1000" spc="-5" dirty="0">
                <a:solidFill>
                  <a:srgbClr val="414141"/>
                </a:solidFill>
                <a:latin typeface="Century Schoolbook" panose="02040604050505020304" pitchFamily="18" charset="0"/>
                <a:cs typeface="Garamond"/>
              </a:rPr>
              <a:t>ou</a:t>
            </a:r>
            <a:r>
              <a:rPr lang="en-US" sz="1000" dirty="0">
                <a:solidFill>
                  <a:srgbClr val="414141"/>
                </a:solidFill>
                <a:latin typeface="Century Schoolbook" panose="02040604050505020304" pitchFamily="18" charset="0"/>
                <a:cs typeface="Garamond"/>
              </a:rPr>
              <a:t>r mission </a:t>
            </a:r>
          </a:p>
          <a:p>
            <a:pPr lvl="0" algn="ctr">
              <a:lnSpc>
                <a:spcPts val="1700"/>
              </a:lnSpc>
            </a:pPr>
            <a:r>
              <a:rPr lang="en-US" sz="1000" spc="-5" dirty="0">
                <a:solidFill>
                  <a:srgbClr val="414141"/>
                </a:solidFill>
                <a:latin typeface="Century Schoolbook" panose="02040604050505020304" pitchFamily="18" charset="0"/>
                <a:cs typeface="Garamond"/>
              </a:rPr>
              <a:t>to ad</a:t>
            </a:r>
            <a:r>
              <a:rPr lang="en-US" sz="1000" spc="-20" dirty="0">
                <a:solidFill>
                  <a:srgbClr val="414141"/>
                </a:solidFill>
                <a:latin typeface="Century Schoolbook" panose="02040604050505020304" pitchFamily="18" charset="0"/>
                <a:cs typeface="Garamond"/>
              </a:rPr>
              <a:t>v</a:t>
            </a:r>
            <a:r>
              <a:rPr lang="en-US" sz="1000" spc="-10" dirty="0">
                <a:solidFill>
                  <a:srgbClr val="414141"/>
                </a:solidFill>
                <a:latin typeface="Century Schoolbook" panose="02040604050505020304" pitchFamily="18" charset="0"/>
                <a:cs typeface="Garamond"/>
              </a:rPr>
              <a:t>anc</a:t>
            </a:r>
            <a:r>
              <a:rPr lang="en-US" sz="1000" spc="-5" dirty="0">
                <a:solidFill>
                  <a:srgbClr val="414141"/>
                </a:solidFill>
                <a:latin typeface="Century Schoolbook" panose="02040604050505020304" pitchFamily="18" charset="0"/>
                <a:cs typeface="Garamond"/>
              </a:rPr>
              <a:t>e</a:t>
            </a:r>
            <a:r>
              <a:rPr lang="en-US" sz="1000" dirty="0">
                <a:solidFill>
                  <a:srgbClr val="414141"/>
                </a:solidFill>
                <a:latin typeface="Century Schoolbook" panose="02040604050505020304" pitchFamily="18" charset="0"/>
                <a:cs typeface="Garamond"/>
              </a:rPr>
              <a:t> </a:t>
            </a:r>
            <a:r>
              <a:rPr lang="en-US" sz="1000" spc="-20" dirty="0">
                <a:solidFill>
                  <a:srgbClr val="414141"/>
                </a:solidFill>
                <a:latin typeface="Century Schoolbook" panose="02040604050505020304" pitchFamily="18" charset="0"/>
                <a:cs typeface="Garamond"/>
              </a:rPr>
              <a:t>y</a:t>
            </a:r>
            <a:r>
              <a:rPr lang="en-US" sz="1000" spc="-5" dirty="0">
                <a:solidFill>
                  <a:srgbClr val="414141"/>
                </a:solidFill>
                <a:latin typeface="Century Schoolbook" panose="02040604050505020304" pitchFamily="18" charset="0"/>
                <a:cs typeface="Garamond"/>
              </a:rPr>
              <a:t>ou</a:t>
            </a:r>
            <a:r>
              <a:rPr lang="en-US" sz="1000" dirty="0">
                <a:solidFill>
                  <a:srgbClr val="414141"/>
                </a:solidFill>
                <a:latin typeface="Century Schoolbook" panose="02040604050505020304" pitchFamily="18" charset="0"/>
                <a:cs typeface="Garamond"/>
              </a:rPr>
              <a:t>r </a:t>
            </a:r>
            <a:r>
              <a:rPr lang="en-US" sz="1000" spc="-5" dirty="0">
                <a:solidFill>
                  <a:srgbClr val="414141"/>
                </a:solidFill>
                <a:latin typeface="Century Schoolbook" panose="02040604050505020304" pitchFamily="18" charset="0"/>
                <a:cs typeface="Garamond"/>
              </a:rPr>
              <a:t>mission.</a:t>
            </a:r>
            <a:endParaRPr lang="en-US" sz="1000" dirty="0">
              <a:solidFill>
                <a:srgbClr val="414141"/>
              </a:solidFill>
              <a:latin typeface="Century Schoolbook" panose="02040604050505020304" pitchFamily="18" charset="0"/>
              <a:cs typeface="Garamond"/>
            </a:endParaRPr>
          </a:p>
          <a:p>
            <a:pPr lvl="0" algn="ctr">
              <a:lnSpc>
                <a:spcPts val="1700"/>
              </a:lnSpc>
            </a:pPr>
            <a:r>
              <a:rPr lang="en-US" sz="1000" spc="-90" dirty="0">
                <a:solidFill>
                  <a:srgbClr val="414141"/>
                </a:solidFill>
                <a:latin typeface="Century Schoolbook" panose="02040604050505020304" pitchFamily="18" charset="0"/>
                <a:cs typeface="Garamond"/>
              </a:rPr>
              <a:t>T</a:t>
            </a:r>
            <a:r>
              <a:rPr lang="en-US" sz="1000" dirty="0">
                <a:solidFill>
                  <a:srgbClr val="414141"/>
                </a:solidFill>
                <a:latin typeface="Century Schoolbook" panose="02040604050505020304" pitchFamily="18" charset="0"/>
                <a:cs typeface="Garamond"/>
              </a:rPr>
              <a:t>o</a:t>
            </a:r>
            <a:r>
              <a:rPr lang="en-US" sz="1000" spc="-5" dirty="0">
                <a:solidFill>
                  <a:srgbClr val="414141"/>
                </a:solidFill>
                <a:latin typeface="Century Schoolbook" panose="02040604050505020304" pitchFamily="18" charset="0"/>
                <a:cs typeface="Garamond"/>
              </a:rPr>
              <a:t> hel</a:t>
            </a:r>
            <a:r>
              <a:rPr lang="en-US" sz="1000" dirty="0">
                <a:solidFill>
                  <a:srgbClr val="414141"/>
                </a:solidFill>
                <a:latin typeface="Century Schoolbook" panose="02040604050505020304" pitchFamily="18" charset="0"/>
                <a:cs typeface="Garamond"/>
              </a:rPr>
              <a:t>p extraordina</a:t>
            </a:r>
            <a:r>
              <a:rPr lang="en-US" sz="1000" spc="20" dirty="0">
                <a:solidFill>
                  <a:srgbClr val="414141"/>
                </a:solidFill>
                <a:latin typeface="Century Schoolbook" panose="02040604050505020304" pitchFamily="18" charset="0"/>
                <a:cs typeface="Garamond"/>
              </a:rPr>
              <a:t>r</a:t>
            </a:r>
            <a:r>
              <a:rPr lang="en-US" sz="1000" spc="-5" dirty="0">
                <a:solidFill>
                  <a:srgbClr val="414141"/>
                </a:solidFill>
                <a:latin typeface="Century Schoolbook" panose="02040604050505020304" pitchFamily="18" charset="0"/>
                <a:cs typeface="Garamond"/>
              </a:rPr>
              <a:t>y</a:t>
            </a:r>
            <a:r>
              <a:rPr lang="en-US" sz="1000" dirty="0">
                <a:solidFill>
                  <a:srgbClr val="414141"/>
                </a:solidFill>
                <a:latin typeface="Century Schoolbook" panose="02040604050505020304" pitchFamily="18" charset="0"/>
                <a:cs typeface="Garamond"/>
              </a:rPr>
              <a:t> </a:t>
            </a:r>
            <a:r>
              <a:rPr lang="en-US" sz="1000" spc="-5" dirty="0">
                <a:solidFill>
                  <a:srgbClr val="414141"/>
                </a:solidFill>
                <a:latin typeface="Century Schoolbook" panose="02040604050505020304" pitchFamily="18" charset="0"/>
                <a:cs typeface="Garamond"/>
              </a:rPr>
              <a:t>or</a:t>
            </a:r>
            <a:r>
              <a:rPr lang="en-US" sz="1000" spc="20" dirty="0">
                <a:solidFill>
                  <a:srgbClr val="414141"/>
                </a:solidFill>
                <a:latin typeface="Century Schoolbook" panose="02040604050505020304" pitchFamily="18" charset="0"/>
                <a:cs typeface="Garamond"/>
              </a:rPr>
              <a:t>g</a:t>
            </a:r>
            <a:r>
              <a:rPr lang="en-US" sz="1000" spc="-5" dirty="0">
                <a:solidFill>
                  <a:srgbClr val="414141"/>
                </a:solidFill>
                <a:latin typeface="Century Schoolbook" panose="02040604050505020304" pitchFamily="18" charset="0"/>
                <a:cs typeface="Garamond"/>
              </a:rPr>
              <a:t>anization</a:t>
            </a:r>
            <a:r>
              <a:rPr lang="en-US" sz="1000" dirty="0">
                <a:solidFill>
                  <a:srgbClr val="414141"/>
                </a:solidFill>
                <a:latin typeface="Century Schoolbook" panose="02040604050505020304" pitchFamily="18" charset="0"/>
                <a:cs typeface="Garamond"/>
              </a:rPr>
              <a:t>s </a:t>
            </a:r>
            <a:r>
              <a:rPr lang="en-US" sz="1000" spc="-5" dirty="0">
                <a:solidFill>
                  <a:srgbClr val="414141"/>
                </a:solidFill>
                <a:latin typeface="Century Schoolbook" panose="02040604050505020304" pitchFamily="18" charset="0"/>
                <a:cs typeface="Garamond"/>
              </a:rPr>
              <a:t>aroun</a:t>
            </a:r>
            <a:r>
              <a:rPr lang="en-US" sz="1000" dirty="0">
                <a:solidFill>
                  <a:srgbClr val="414141"/>
                </a:solidFill>
                <a:latin typeface="Century Schoolbook" panose="02040604050505020304" pitchFamily="18" charset="0"/>
                <a:cs typeface="Garamond"/>
              </a:rPr>
              <a:t>d </a:t>
            </a:r>
            <a:r>
              <a:rPr lang="en-US" sz="1000" spc="-5" dirty="0">
                <a:solidFill>
                  <a:srgbClr val="414141"/>
                </a:solidFill>
                <a:latin typeface="Century Schoolbook" panose="02040604050505020304" pitchFamily="18" charset="0"/>
                <a:cs typeface="Garamond"/>
              </a:rPr>
              <a:t>the </a:t>
            </a:r>
            <a:r>
              <a:rPr lang="en-US" sz="1000" spc="-35" dirty="0">
                <a:solidFill>
                  <a:srgbClr val="414141"/>
                </a:solidFill>
                <a:latin typeface="Century Schoolbook" panose="02040604050505020304" pitchFamily="18" charset="0"/>
                <a:cs typeface="Garamond"/>
              </a:rPr>
              <a:t>w</a:t>
            </a:r>
            <a:r>
              <a:rPr lang="en-US" sz="1000" spc="-5" dirty="0">
                <a:solidFill>
                  <a:srgbClr val="414141"/>
                </a:solidFill>
                <a:latin typeface="Century Schoolbook" panose="02040604050505020304" pitchFamily="18" charset="0"/>
                <a:cs typeface="Garamond"/>
              </a:rPr>
              <a:t>orl</a:t>
            </a:r>
            <a:r>
              <a:rPr lang="en-US" sz="1000" dirty="0">
                <a:solidFill>
                  <a:srgbClr val="414141"/>
                </a:solidFill>
                <a:latin typeface="Century Schoolbook" panose="02040604050505020304" pitchFamily="18" charset="0"/>
                <a:cs typeface="Garamond"/>
              </a:rPr>
              <a:t>d </a:t>
            </a:r>
          </a:p>
          <a:p>
            <a:pPr lvl="0" algn="ctr">
              <a:lnSpc>
                <a:spcPts val="1700"/>
              </a:lnSpc>
            </a:pPr>
            <a:r>
              <a:rPr lang="en-US" sz="1000" spc="20" dirty="0">
                <a:solidFill>
                  <a:srgbClr val="414141"/>
                </a:solidFill>
                <a:latin typeface="Century Schoolbook" panose="02040604050505020304" pitchFamily="18" charset="0"/>
                <a:cs typeface="Garamond"/>
              </a:rPr>
              <a:t>g</a:t>
            </a:r>
            <a:r>
              <a:rPr lang="en-US" sz="1000" spc="-5" dirty="0">
                <a:solidFill>
                  <a:srgbClr val="414141"/>
                </a:solidFill>
                <a:latin typeface="Century Schoolbook" panose="02040604050505020304" pitchFamily="18" charset="0"/>
                <a:cs typeface="Garamond"/>
              </a:rPr>
              <a:t>r</a:t>
            </a:r>
            <a:r>
              <a:rPr lang="en-US" sz="1000" spc="-15" dirty="0">
                <a:solidFill>
                  <a:srgbClr val="414141"/>
                </a:solidFill>
                <a:latin typeface="Century Schoolbook" panose="02040604050505020304" pitchFamily="18" charset="0"/>
                <a:cs typeface="Garamond"/>
              </a:rPr>
              <a:t>o</a:t>
            </a:r>
            <a:r>
              <a:rPr lang="en-US" sz="1000" spc="-10" dirty="0">
                <a:solidFill>
                  <a:srgbClr val="414141"/>
                </a:solidFill>
                <a:latin typeface="Century Schoolbook" panose="02040604050505020304" pitchFamily="18" charset="0"/>
                <a:cs typeface="Garamond"/>
              </a:rPr>
              <a:t>w</a:t>
            </a:r>
            <a:r>
              <a:rPr lang="en-US" sz="1000" dirty="0">
                <a:solidFill>
                  <a:srgbClr val="414141"/>
                </a:solidFill>
                <a:latin typeface="Century Schoolbook" panose="02040604050505020304" pitchFamily="18" charset="0"/>
                <a:cs typeface="Garamond"/>
              </a:rPr>
              <a:t> in</a:t>
            </a:r>
            <a:r>
              <a:rPr lang="en-US" sz="1000" spc="-5" dirty="0">
                <a:solidFill>
                  <a:srgbClr val="414141"/>
                </a:solidFill>
                <a:latin typeface="Century Schoolbook" panose="02040604050505020304" pitchFamily="18" charset="0"/>
                <a:cs typeface="Garamond"/>
              </a:rPr>
              <a:t> e</a:t>
            </a:r>
            <a:r>
              <a:rPr lang="en-US" sz="1000" spc="-25" dirty="0">
                <a:solidFill>
                  <a:srgbClr val="414141"/>
                </a:solidFill>
                <a:latin typeface="Century Schoolbook" panose="02040604050505020304" pitchFamily="18" charset="0"/>
                <a:cs typeface="Garamond"/>
              </a:rPr>
              <a:t>v</a:t>
            </a:r>
            <a:r>
              <a:rPr lang="en-US" sz="1000" dirty="0">
                <a:solidFill>
                  <a:srgbClr val="414141"/>
                </a:solidFill>
                <a:latin typeface="Century Schoolbook" panose="02040604050505020304" pitchFamily="18" charset="0"/>
                <a:cs typeface="Garamond"/>
              </a:rPr>
              <a:t>e</a:t>
            </a:r>
            <a:r>
              <a:rPr lang="en-US" sz="1000" spc="25" dirty="0">
                <a:solidFill>
                  <a:srgbClr val="414141"/>
                </a:solidFill>
                <a:latin typeface="Century Schoolbook" panose="02040604050505020304" pitchFamily="18" charset="0"/>
                <a:cs typeface="Garamond"/>
              </a:rPr>
              <a:t>r</a:t>
            </a:r>
            <a:r>
              <a:rPr lang="en-US" sz="1000" spc="-5" dirty="0">
                <a:solidFill>
                  <a:srgbClr val="414141"/>
                </a:solidFill>
                <a:latin typeface="Century Schoolbook" panose="02040604050505020304" pitchFamily="18" charset="0"/>
                <a:cs typeface="Garamond"/>
              </a:rPr>
              <a:t>y</a:t>
            </a:r>
            <a:r>
              <a:rPr lang="en-US" sz="1000" dirty="0">
                <a:solidFill>
                  <a:srgbClr val="414141"/>
                </a:solidFill>
                <a:latin typeface="Century Schoolbook" panose="02040604050505020304" pitchFamily="18" charset="0"/>
                <a:cs typeface="Garamond"/>
              </a:rPr>
              <a:t> </a:t>
            </a:r>
            <a:r>
              <a:rPr lang="en-US" sz="1000" spc="-25" dirty="0">
                <a:solidFill>
                  <a:srgbClr val="414141"/>
                </a:solidFill>
                <a:latin typeface="Century Schoolbook" panose="02040604050505020304" pitchFamily="18" charset="0"/>
                <a:cs typeface="Garamond"/>
              </a:rPr>
              <a:t>w</a:t>
            </a:r>
            <a:r>
              <a:rPr lang="en-US" sz="1000" spc="-15" dirty="0">
                <a:solidFill>
                  <a:srgbClr val="414141"/>
                </a:solidFill>
                <a:latin typeface="Century Schoolbook" panose="02040604050505020304" pitchFamily="18" charset="0"/>
                <a:cs typeface="Garamond"/>
              </a:rPr>
              <a:t>a</a:t>
            </a:r>
            <a:r>
              <a:rPr lang="en-US" sz="1000" spc="-90" dirty="0">
                <a:solidFill>
                  <a:srgbClr val="414141"/>
                </a:solidFill>
                <a:latin typeface="Century Schoolbook" panose="02040604050505020304" pitchFamily="18" charset="0"/>
                <a:cs typeface="Garamond"/>
              </a:rPr>
              <a:t>y</a:t>
            </a:r>
            <a:r>
              <a:rPr lang="en-US" sz="1000" spc="-5" dirty="0">
                <a:solidFill>
                  <a:srgbClr val="414141"/>
                </a:solidFill>
                <a:latin typeface="Century Schoolbook" panose="02040604050505020304" pitchFamily="18" charset="0"/>
                <a:cs typeface="Garamond"/>
              </a:rPr>
              <a:t>.</a:t>
            </a:r>
            <a:endParaRPr lang="en-US" sz="1000" dirty="0">
              <a:solidFill>
                <a:srgbClr val="414141"/>
              </a:solidFill>
              <a:latin typeface="Century Schoolbook" panose="02040604050505020304" pitchFamily="18" charset="0"/>
              <a:cs typeface="Garamond"/>
            </a:endParaRPr>
          </a:p>
          <a:p>
            <a:pPr marL="29845" marR="26670" lvl="0" indent="3175" algn="ctr">
              <a:lnSpc>
                <a:spcPts val="1700"/>
              </a:lnSpc>
            </a:pPr>
            <a:r>
              <a:rPr lang="en-US" sz="1000" spc="-90" dirty="0">
                <a:solidFill>
                  <a:srgbClr val="414141"/>
                </a:solidFill>
                <a:latin typeface="Century Schoolbook" panose="02040604050505020304" pitchFamily="18" charset="0"/>
                <a:cs typeface="Garamond"/>
              </a:rPr>
              <a:t>T</a:t>
            </a:r>
            <a:r>
              <a:rPr lang="en-US" sz="1000" dirty="0">
                <a:solidFill>
                  <a:srgbClr val="414141"/>
                </a:solidFill>
                <a:latin typeface="Century Schoolbook" panose="02040604050505020304" pitchFamily="18" charset="0"/>
                <a:cs typeface="Garamond"/>
              </a:rPr>
              <a:t>o</a:t>
            </a:r>
            <a:r>
              <a:rPr lang="en-US" sz="1000" spc="-5" dirty="0">
                <a:solidFill>
                  <a:srgbClr val="414141"/>
                </a:solidFill>
                <a:latin typeface="Century Schoolbook" panose="02040604050505020304" pitchFamily="18" charset="0"/>
                <a:cs typeface="Garamond"/>
              </a:rPr>
              <a:t> buil</a:t>
            </a:r>
            <a:r>
              <a:rPr lang="en-US" sz="1000" dirty="0">
                <a:solidFill>
                  <a:srgbClr val="414141"/>
                </a:solidFill>
                <a:latin typeface="Century Schoolbook" panose="02040604050505020304" pitchFamily="18" charset="0"/>
                <a:cs typeface="Garamond"/>
              </a:rPr>
              <a:t>d </a:t>
            </a:r>
            <a:r>
              <a:rPr lang="en-US" sz="1000" spc="-5" dirty="0">
                <a:solidFill>
                  <a:srgbClr val="414141"/>
                </a:solidFill>
                <a:latin typeface="Century Schoolbook" panose="02040604050505020304" pitchFamily="18" charset="0"/>
                <a:cs typeface="Garamond"/>
              </a:rPr>
              <a:t>sustainable cultures</a:t>
            </a:r>
            <a:r>
              <a:rPr lang="en-US" sz="1000" spc="-10" dirty="0">
                <a:solidFill>
                  <a:srgbClr val="414141"/>
                </a:solidFill>
                <a:latin typeface="Century Schoolbook" panose="02040604050505020304" pitchFamily="18" charset="0"/>
                <a:cs typeface="Garamond"/>
              </a:rPr>
              <a:t> </a:t>
            </a:r>
            <a:r>
              <a:rPr lang="en-US" sz="1000" spc="-5" dirty="0">
                <a:solidFill>
                  <a:srgbClr val="414141"/>
                </a:solidFill>
                <a:latin typeface="Century Schoolbook" panose="02040604050505020304" pitchFamily="18" charset="0"/>
                <a:cs typeface="Garamond"/>
              </a:rPr>
              <a:t>o</a:t>
            </a:r>
            <a:r>
              <a:rPr lang="en-US" sz="1000" dirty="0">
                <a:solidFill>
                  <a:srgbClr val="414141"/>
                </a:solidFill>
                <a:latin typeface="Century Schoolbook" panose="02040604050505020304" pitchFamily="18" charset="0"/>
                <a:cs typeface="Garamond"/>
              </a:rPr>
              <a:t>f </a:t>
            </a:r>
            <a:r>
              <a:rPr lang="en-US" sz="1000" spc="-125" dirty="0">
                <a:solidFill>
                  <a:srgbClr val="414141"/>
                </a:solidFill>
                <a:latin typeface="Century Schoolbook" panose="02040604050505020304" pitchFamily="18" charset="0"/>
                <a:cs typeface="Garamond"/>
              </a:rPr>
              <a:t> </a:t>
            </a:r>
            <a:r>
              <a:rPr lang="en-US" sz="1000" spc="-10" dirty="0">
                <a:solidFill>
                  <a:srgbClr val="414141"/>
                </a:solidFill>
                <a:latin typeface="Century Schoolbook" panose="02040604050505020304" pitchFamily="18" charset="0"/>
                <a:cs typeface="Garamond"/>
              </a:rPr>
              <a:t>bes</a:t>
            </a:r>
            <a:r>
              <a:rPr lang="en-US" sz="1000" spc="-5" dirty="0">
                <a:solidFill>
                  <a:srgbClr val="414141"/>
                </a:solidFill>
                <a:latin typeface="Century Schoolbook" panose="02040604050505020304" pitchFamily="18" charset="0"/>
                <a:cs typeface="Garamond"/>
              </a:rPr>
              <a:t>t</a:t>
            </a:r>
            <a:r>
              <a:rPr lang="en-US" sz="1000" dirty="0">
                <a:solidFill>
                  <a:srgbClr val="414141"/>
                </a:solidFill>
                <a:latin typeface="Century Schoolbook" panose="02040604050505020304" pitchFamily="18" charset="0"/>
                <a:cs typeface="Garamond"/>
              </a:rPr>
              <a:t> </a:t>
            </a:r>
            <a:r>
              <a:rPr lang="en-US" sz="1000" spc="-10" dirty="0">
                <a:solidFill>
                  <a:srgbClr val="414141"/>
                </a:solidFill>
                <a:latin typeface="Century Schoolbook" panose="02040604050505020304" pitchFamily="18" charset="0"/>
                <a:cs typeface="Garamond"/>
              </a:rPr>
              <a:t>practice</a:t>
            </a:r>
            <a:r>
              <a:rPr lang="en-US" sz="1000" spc="-45" dirty="0">
                <a:solidFill>
                  <a:srgbClr val="414141"/>
                </a:solidFill>
                <a:latin typeface="Century Schoolbook" panose="02040604050505020304" pitchFamily="18" charset="0"/>
                <a:cs typeface="Garamond"/>
              </a:rPr>
              <a:t>s</a:t>
            </a:r>
            <a:r>
              <a:rPr lang="en-US" sz="1000" spc="-5" dirty="0">
                <a:solidFill>
                  <a:srgbClr val="414141"/>
                </a:solidFill>
                <a:latin typeface="Century Schoolbook" panose="02040604050505020304" pitchFamily="18" charset="0"/>
                <a:cs typeface="Garamond"/>
              </a:rPr>
              <a:t>.</a:t>
            </a:r>
            <a:r>
              <a:rPr lang="en-US" sz="1000" dirty="0">
                <a:solidFill>
                  <a:srgbClr val="414141"/>
                </a:solidFill>
                <a:latin typeface="Century Schoolbook" panose="02040604050505020304" pitchFamily="18" charset="0"/>
                <a:cs typeface="Garamond"/>
              </a:rPr>
              <a:t> </a:t>
            </a:r>
          </a:p>
          <a:p>
            <a:pPr marL="29845" marR="26670" lvl="0" indent="3175" algn="ctr">
              <a:lnSpc>
                <a:spcPts val="1700"/>
              </a:lnSpc>
            </a:pPr>
            <a:r>
              <a:rPr lang="en-US" sz="1000" spc="-90" dirty="0">
                <a:solidFill>
                  <a:srgbClr val="414141"/>
                </a:solidFill>
                <a:latin typeface="Century Schoolbook" panose="02040604050505020304" pitchFamily="18" charset="0"/>
                <a:cs typeface="Garamond"/>
              </a:rPr>
              <a:t>T</a:t>
            </a:r>
            <a:r>
              <a:rPr lang="en-US" sz="1000" dirty="0">
                <a:solidFill>
                  <a:srgbClr val="414141"/>
                </a:solidFill>
                <a:latin typeface="Century Schoolbook" panose="02040604050505020304" pitchFamily="18" charset="0"/>
                <a:cs typeface="Garamond"/>
              </a:rPr>
              <a:t>o</a:t>
            </a:r>
            <a:r>
              <a:rPr lang="en-US" sz="1000" spc="-5" dirty="0">
                <a:solidFill>
                  <a:srgbClr val="414141"/>
                </a:solidFill>
                <a:latin typeface="Century Schoolbook" panose="02040604050505020304" pitchFamily="18" charset="0"/>
                <a:cs typeface="Garamond"/>
              </a:rPr>
              <a:t> de</a:t>
            </a:r>
            <a:r>
              <a:rPr lang="en-US" sz="1000" spc="-25" dirty="0">
                <a:solidFill>
                  <a:srgbClr val="414141"/>
                </a:solidFill>
                <a:latin typeface="Century Schoolbook" panose="02040604050505020304" pitchFamily="18" charset="0"/>
                <a:cs typeface="Garamond"/>
              </a:rPr>
              <a:t>v</a:t>
            </a:r>
            <a:r>
              <a:rPr lang="en-US" sz="1000" dirty="0">
                <a:solidFill>
                  <a:srgbClr val="414141"/>
                </a:solidFill>
                <a:latin typeface="Century Schoolbook" panose="02040604050505020304" pitchFamily="18" charset="0"/>
                <a:cs typeface="Garamond"/>
              </a:rPr>
              <a:t>elop</a:t>
            </a:r>
            <a:r>
              <a:rPr lang="en-US" sz="1000" spc="-5" dirty="0">
                <a:solidFill>
                  <a:srgbClr val="414141"/>
                </a:solidFill>
                <a:latin typeface="Century Schoolbook" panose="02040604050505020304" pitchFamily="18" charset="0"/>
                <a:cs typeface="Garamond"/>
              </a:rPr>
              <a:t> leaders</a:t>
            </a:r>
            <a:r>
              <a:rPr lang="en-US" sz="1000" dirty="0">
                <a:solidFill>
                  <a:srgbClr val="414141"/>
                </a:solidFill>
                <a:latin typeface="Century Schoolbook" panose="02040604050505020304" pitchFamily="18" charset="0"/>
                <a:cs typeface="Garamond"/>
              </a:rPr>
              <a:t> </a:t>
            </a:r>
            <a:r>
              <a:rPr lang="en-US" sz="1000" spc="-5" dirty="0">
                <a:solidFill>
                  <a:srgbClr val="414141"/>
                </a:solidFill>
                <a:latin typeface="Century Schoolbook" panose="02040604050505020304" pitchFamily="18" charset="0"/>
                <a:cs typeface="Garamond"/>
              </a:rPr>
              <a:t>an</a:t>
            </a:r>
            <a:r>
              <a:rPr lang="en-US" sz="1000" dirty="0">
                <a:solidFill>
                  <a:srgbClr val="414141"/>
                </a:solidFill>
                <a:latin typeface="Century Schoolbook" panose="02040604050505020304" pitchFamily="18" charset="0"/>
                <a:cs typeface="Garamond"/>
              </a:rPr>
              <a:t>d </a:t>
            </a:r>
            <a:r>
              <a:rPr lang="en-US" sz="1000" spc="-5" dirty="0">
                <a:solidFill>
                  <a:srgbClr val="414141"/>
                </a:solidFill>
                <a:latin typeface="Century Schoolbook" panose="02040604050505020304" pitchFamily="18" charset="0"/>
                <a:cs typeface="Garamond"/>
              </a:rPr>
              <a:t>effect</a:t>
            </a:r>
            <a:r>
              <a:rPr lang="en-US" sz="1000" spc="-25" dirty="0">
                <a:solidFill>
                  <a:srgbClr val="414141"/>
                </a:solidFill>
                <a:latin typeface="Century Schoolbook" panose="02040604050505020304" pitchFamily="18" charset="0"/>
                <a:cs typeface="Garamond"/>
              </a:rPr>
              <a:t>iv</a:t>
            </a:r>
            <a:r>
              <a:rPr lang="en-US" sz="1000" spc="-20" dirty="0">
                <a:solidFill>
                  <a:srgbClr val="414141"/>
                </a:solidFill>
                <a:latin typeface="Century Schoolbook" panose="02040604050505020304" pitchFamily="18" charset="0"/>
                <a:cs typeface="Garamond"/>
              </a:rPr>
              <a:t>e</a:t>
            </a:r>
            <a:r>
              <a:rPr lang="en-US" sz="1000" spc="-5" dirty="0">
                <a:solidFill>
                  <a:srgbClr val="414141"/>
                </a:solidFill>
                <a:latin typeface="Century Schoolbook" panose="02040604050505020304" pitchFamily="18" charset="0"/>
                <a:cs typeface="Garamond"/>
              </a:rPr>
              <a:t>, successful teams </a:t>
            </a:r>
          </a:p>
          <a:p>
            <a:pPr marL="29845" marR="26670" lvl="0" indent="3175" algn="ctr">
              <a:lnSpc>
                <a:spcPts val="1700"/>
              </a:lnSpc>
            </a:pPr>
            <a:r>
              <a:rPr lang="en-US" sz="1000" spc="-5" dirty="0">
                <a:solidFill>
                  <a:srgbClr val="414141"/>
                </a:solidFill>
                <a:latin typeface="Century Schoolbook" panose="02040604050505020304" pitchFamily="18" charset="0"/>
                <a:cs typeface="Garamond"/>
              </a:rPr>
              <a:t>o</a:t>
            </a:r>
            <a:r>
              <a:rPr lang="en-US" sz="1000" dirty="0">
                <a:solidFill>
                  <a:srgbClr val="414141"/>
                </a:solidFill>
                <a:latin typeface="Century Schoolbook" panose="02040604050505020304" pitchFamily="18" charset="0"/>
                <a:cs typeface="Garamond"/>
              </a:rPr>
              <a:t>f </a:t>
            </a:r>
            <a:r>
              <a:rPr lang="en-US" sz="1000" spc="-125" dirty="0">
                <a:solidFill>
                  <a:srgbClr val="414141"/>
                </a:solidFill>
                <a:latin typeface="Century Schoolbook" panose="02040604050505020304" pitchFamily="18" charset="0"/>
                <a:cs typeface="Garamond"/>
              </a:rPr>
              <a:t> </a:t>
            </a:r>
            <a:r>
              <a:rPr lang="en-US" sz="1000" dirty="0">
                <a:solidFill>
                  <a:srgbClr val="414141"/>
                </a:solidFill>
                <a:latin typeface="Century Schoolbook" panose="02040604050505020304" pitchFamily="18" charset="0"/>
                <a:cs typeface="Garamond"/>
              </a:rPr>
              <a:t>fundraising</a:t>
            </a:r>
            <a:r>
              <a:rPr lang="en-US" sz="1000" spc="-10" dirty="0">
                <a:solidFill>
                  <a:srgbClr val="414141"/>
                </a:solidFill>
                <a:latin typeface="Century Schoolbook" panose="02040604050505020304" pitchFamily="18" charset="0"/>
                <a:cs typeface="Garamond"/>
              </a:rPr>
              <a:t> </a:t>
            </a:r>
            <a:r>
              <a:rPr lang="en-US" sz="1000" spc="-5" dirty="0">
                <a:solidFill>
                  <a:srgbClr val="414141"/>
                </a:solidFill>
                <a:latin typeface="Century Schoolbook" panose="02040604050505020304" pitchFamily="18" charset="0"/>
                <a:cs typeface="Garamond"/>
              </a:rPr>
              <a:t>professional</a:t>
            </a:r>
            <a:r>
              <a:rPr lang="en-US" sz="1000" spc="-35" dirty="0">
                <a:solidFill>
                  <a:srgbClr val="414141"/>
                </a:solidFill>
                <a:latin typeface="Century Schoolbook" panose="02040604050505020304" pitchFamily="18" charset="0"/>
                <a:cs typeface="Garamond"/>
              </a:rPr>
              <a:t>s</a:t>
            </a:r>
            <a:r>
              <a:rPr lang="en-US" sz="1000" spc="-5" dirty="0">
                <a:solidFill>
                  <a:srgbClr val="414141"/>
                </a:solidFill>
                <a:latin typeface="Century Schoolbook" panose="02040604050505020304" pitchFamily="18" charset="0"/>
                <a:cs typeface="Garamond"/>
              </a:rPr>
              <a:t>.</a:t>
            </a:r>
            <a:r>
              <a:rPr lang="en-US" sz="1000" dirty="0">
                <a:solidFill>
                  <a:srgbClr val="414141"/>
                </a:solidFill>
                <a:latin typeface="Century Schoolbook" panose="02040604050505020304" pitchFamily="18" charset="0"/>
                <a:cs typeface="Garamond"/>
              </a:rPr>
              <a:t> </a:t>
            </a:r>
          </a:p>
          <a:p>
            <a:pPr marL="29845" marR="26670" lvl="0" indent="3175" algn="ctr">
              <a:lnSpc>
                <a:spcPts val="1700"/>
              </a:lnSpc>
            </a:pPr>
            <a:r>
              <a:rPr lang="en-US" sz="1000" spc="-90" dirty="0">
                <a:solidFill>
                  <a:srgbClr val="414141"/>
                </a:solidFill>
                <a:latin typeface="Century Schoolbook" panose="02040604050505020304" pitchFamily="18" charset="0"/>
                <a:cs typeface="Garamond"/>
              </a:rPr>
              <a:t>T</a:t>
            </a:r>
            <a:r>
              <a:rPr lang="en-US" sz="1000" dirty="0">
                <a:solidFill>
                  <a:srgbClr val="414141"/>
                </a:solidFill>
                <a:latin typeface="Century Schoolbook" panose="02040604050505020304" pitchFamily="18" charset="0"/>
                <a:cs typeface="Garamond"/>
              </a:rPr>
              <a:t>o</a:t>
            </a:r>
            <a:r>
              <a:rPr lang="en-US" sz="1000" spc="-5" dirty="0">
                <a:solidFill>
                  <a:srgbClr val="414141"/>
                </a:solidFill>
                <a:latin typeface="Century Schoolbook" panose="02040604050505020304" pitchFamily="18" charset="0"/>
                <a:cs typeface="Garamond"/>
              </a:rPr>
              <a:t> </a:t>
            </a:r>
            <a:r>
              <a:rPr lang="en-US" sz="1000" dirty="0">
                <a:solidFill>
                  <a:srgbClr val="414141"/>
                </a:solidFill>
                <a:latin typeface="Century Schoolbook" panose="02040604050505020304" pitchFamily="18" charset="0"/>
                <a:cs typeface="Garamond"/>
              </a:rPr>
              <a:t>suppo</a:t>
            </a:r>
            <a:r>
              <a:rPr lang="en-US" sz="1000" spc="15" dirty="0">
                <a:solidFill>
                  <a:srgbClr val="414141"/>
                </a:solidFill>
                <a:latin typeface="Century Schoolbook" panose="02040604050505020304" pitchFamily="18" charset="0"/>
                <a:cs typeface="Garamond"/>
              </a:rPr>
              <a:t>r</a:t>
            </a:r>
            <a:r>
              <a:rPr lang="en-US" sz="1000" spc="-5" dirty="0">
                <a:solidFill>
                  <a:srgbClr val="414141"/>
                </a:solidFill>
                <a:latin typeface="Century Schoolbook" panose="02040604050505020304" pitchFamily="18" charset="0"/>
                <a:cs typeface="Garamond"/>
              </a:rPr>
              <a:t>t</a:t>
            </a:r>
            <a:r>
              <a:rPr lang="en-US" sz="1000" dirty="0">
                <a:solidFill>
                  <a:srgbClr val="414141"/>
                </a:solidFill>
                <a:latin typeface="Century Schoolbook" panose="02040604050505020304" pitchFamily="18" charset="0"/>
                <a:cs typeface="Garamond"/>
              </a:rPr>
              <a:t> </a:t>
            </a:r>
            <a:r>
              <a:rPr lang="en-US" sz="1000" spc="-25" dirty="0">
                <a:solidFill>
                  <a:srgbClr val="414141"/>
                </a:solidFill>
                <a:latin typeface="Century Schoolbook" panose="02040604050505020304" pitchFamily="18" charset="0"/>
                <a:cs typeface="Garamond"/>
              </a:rPr>
              <a:t>v</a:t>
            </a:r>
            <a:r>
              <a:rPr lang="en-US" sz="1000" spc="-10" dirty="0">
                <a:solidFill>
                  <a:srgbClr val="414141"/>
                </a:solidFill>
                <a:latin typeface="Century Schoolbook" panose="02040604050505020304" pitchFamily="18" charset="0"/>
                <a:cs typeface="Garamond"/>
              </a:rPr>
              <a:t>oluntee</a:t>
            </a:r>
            <a:r>
              <a:rPr lang="en-US" sz="1000" spc="-5" dirty="0">
                <a:solidFill>
                  <a:srgbClr val="414141"/>
                </a:solidFill>
                <a:latin typeface="Century Schoolbook" panose="02040604050505020304" pitchFamily="18" charset="0"/>
                <a:cs typeface="Garamond"/>
              </a:rPr>
              <a:t>r</a:t>
            </a:r>
            <a:r>
              <a:rPr lang="en-US" sz="1000" dirty="0">
                <a:solidFill>
                  <a:srgbClr val="414141"/>
                </a:solidFill>
                <a:latin typeface="Century Schoolbook" panose="02040604050505020304" pitchFamily="18" charset="0"/>
                <a:cs typeface="Garamond"/>
              </a:rPr>
              <a:t> </a:t>
            </a:r>
            <a:r>
              <a:rPr lang="en-US" sz="1000" spc="-5" dirty="0">
                <a:solidFill>
                  <a:srgbClr val="414141"/>
                </a:solidFill>
                <a:latin typeface="Century Schoolbook" panose="02040604050505020304" pitchFamily="18" charset="0"/>
                <a:cs typeface="Garamond"/>
              </a:rPr>
              <a:t>en</a:t>
            </a:r>
            <a:r>
              <a:rPr lang="en-US" sz="1000" spc="5" dirty="0">
                <a:solidFill>
                  <a:srgbClr val="414141"/>
                </a:solidFill>
                <a:latin typeface="Century Schoolbook" panose="02040604050505020304" pitchFamily="18" charset="0"/>
                <a:cs typeface="Garamond"/>
              </a:rPr>
              <a:t>g</a:t>
            </a:r>
            <a:r>
              <a:rPr lang="en-US" sz="1000" spc="-5" dirty="0">
                <a:solidFill>
                  <a:srgbClr val="414141"/>
                </a:solidFill>
                <a:latin typeface="Century Schoolbook" panose="02040604050505020304" pitchFamily="18" charset="0"/>
                <a:cs typeface="Garamond"/>
              </a:rPr>
              <a:t>a</a:t>
            </a:r>
            <a:r>
              <a:rPr lang="en-US" sz="1000" spc="15" dirty="0">
                <a:solidFill>
                  <a:srgbClr val="414141"/>
                </a:solidFill>
                <a:latin typeface="Century Schoolbook" panose="02040604050505020304" pitchFamily="18" charset="0"/>
                <a:cs typeface="Garamond"/>
              </a:rPr>
              <a:t>g</a:t>
            </a:r>
            <a:r>
              <a:rPr lang="en-US" sz="1000" spc="-5" dirty="0">
                <a:solidFill>
                  <a:srgbClr val="414141"/>
                </a:solidFill>
                <a:latin typeface="Century Schoolbook" panose="02040604050505020304" pitchFamily="18" charset="0"/>
                <a:cs typeface="Garamond"/>
              </a:rPr>
              <a:t>ement, an</a:t>
            </a:r>
            <a:r>
              <a:rPr lang="en-US" sz="1000" dirty="0">
                <a:solidFill>
                  <a:srgbClr val="414141"/>
                </a:solidFill>
                <a:latin typeface="Century Schoolbook" panose="02040604050505020304" pitchFamily="18" charset="0"/>
                <a:cs typeface="Garamond"/>
              </a:rPr>
              <a:t>d </a:t>
            </a:r>
            <a:r>
              <a:rPr lang="en-US" sz="1000" spc="-10" dirty="0">
                <a:solidFill>
                  <a:srgbClr val="414141"/>
                </a:solidFill>
                <a:latin typeface="Century Schoolbook" panose="02040604050505020304" pitchFamily="18" charset="0"/>
                <a:cs typeface="Garamond"/>
              </a:rPr>
              <a:t>assis</a:t>
            </a:r>
            <a:r>
              <a:rPr lang="en-US" sz="1000" spc="-5" dirty="0">
                <a:solidFill>
                  <a:srgbClr val="414141"/>
                </a:solidFill>
                <a:latin typeface="Century Schoolbook" panose="02040604050505020304" pitchFamily="18" charset="0"/>
                <a:cs typeface="Garamond"/>
              </a:rPr>
              <a:t>t</a:t>
            </a:r>
            <a:r>
              <a:rPr lang="en-US" sz="1000" dirty="0">
                <a:solidFill>
                  <a:srgbClr val="414141"/>
                </a:solidFill>
                <a:latin typeface="Century Schoolbook" panose="02040604050505020304" pitchFamily="18" charset="0"/>
                <a:cs typeface="Garamond"/>
              </a:rPr>
              <a:t> in</a:t>
            </a:r>
            <a:r>
              <a:rPr lang="en-US" sz="1000" spc="-5" dirty="0">
                <a:solidFill>
                  <a:srgbClr val="414141"/>
                </a:solidFill>
                <a:latin typeface="Century Schoolbook" panose="02040604050505020304" pitchFamily="18" charset="0"/>
                <a:cs typeface="Garamond"/>
              </a:rPr>
              <a:t> the creation</a:t>
            </a:r>
            <a:r>
              <a:rPr lang="en-US" sz="1000" spc="-10" dirty="0">
                <a:solidFill>
                  <a:srgbClr val="414141"/>
                </a:solidFill>
                <a:latin typeface="Century Schoolbook" panose="02040604050505020304" pitchFamily="18" charset="0"/>
                <a:cs typeface="Garamond"/>
              </a:rPr>
              <a:t> </a:t>
            </a:r>
            <a:r>
              <a:rPr lang="en-US" sz="1000" spc="-5" dirty="0">
                <a:solidFill>
                  <a:srgbClr val="414141"/>
                </a:solidFill>
                <a:latin typeface="Century Schoolbook" panose="02040604050505020304" pitchFamily="18" charset="0"/>
                <a:cs typeface="Garamond"/>
              </a:rPr>
              <a:t>o</a:t>
            </a:r>
            <a:r>
              <a:rPr lang="en-US" sz="1000" dirty="0">
                <a:solidFill>
                  <a:srgbClr val="414141"/>
                </a:solidFill>
                <a:latin typeface="Century Schoolbook" panose="02040604050505020304" pitchFamily="18" charset="0"/>
                <a:cs typeface="Garamond"/>
              </a:rPr>
              <a:t>f </a:t>
            </a:r>
            <a:r>
              <a:rPr lang="en-US" sz="1000" spc="-125" dirty="0">
                <a:solidFill>
                  <a:srgbClr val="414141"/>
                </a:solidFill>
                <a:latin typeface="Century Schoolbook" panose="02040604050505020304" pitchFamily="18" charset="0"/>
                <a:cs typeface="Garamond"/>
              </a:rPr>
              <a:t> </a:t>
            </a:r>
          </a:p>
          <a:p>
            <a:pPr marL="29845" marR="26670" lvl="0" indent="3175" algn="ctr">
              <a:lnSpc>
                <a:spcPts val="1700"/>
              </a:lnSpc>
            </a:pPr>
            <a:r>
              <a:rPr lang="en-US" sz="1000" spc="-5" dirty="0">
                <a:solidFill>
                  <a:srgbClr val="414141"/>
                </a:solidFill>
                <a:latin typeface="Century Schoolbook" panose="02040604050505020304" pitchFamily="18" charset="0"/>
                <a:cs typeface="Garamond"/>
              </a:rPr>
              <a:t>evidence-based,</a:t>
            </a:r>
            <a:r>
              <a:rPr lang="en-US" sz="1000" spc="-15" dirty="0">
                <a:solidFill>
                  <a:srgbClr val="414141"/>
                </a:solidFill>
                <a:latin typeface="Century Schoolbook" panose="02040604050505020304" pitchFamily="18" charset="0"/>
                <a:cs typeface="Garamond"/>
              </a:rPr>
              <a:t> </a:t>
            </a:r>
            <a:r>
              <a:rPr lang="en-US" sz="1000" spc="-5" dirty="0">
                <a:solidFill>
                  <a:srgbClr val="414141"/>
                </a:solidFill>
                <a:latin typeface="Century Schoolbook" panose="02040604050505020304" pitchFamily="18" charset="0"/>
                <a:cs typeface="Garamond"/>
              </a:rPr>
              <a:t>strategic pro</a:t>
            </a:r>
            <a:r>
              <a:rPr lang="en-US" sz="1000" spc="20" dirty="0">
                <a:solidFill>
                  <a:srgbClr val="414141"/>
                </a:solidFill>
                <a:latin typeface="Century Schoolbook" panose="02040604050505020304" pitchFamily="18" charset="0"/>
                <a:cs typeface="Garamond"/>
              </a:rPr>
              <a:t>g</a:t>
            </a:r>
            <a:r>
              <a:rPr lang="en-US" sz="1000" spc="-5" dirty="0">
                <a:solidFill>
                  <a:srgbClr val="414141"/>
                </a:solidFill>
                <a:latin typeface="Century Schoolbook" panose="02040604050505020304" pitchFamily="18" charset="0"/>
                <a:cs typeface="Garamond"/>
              </a:rPr>
              <a:t>ram</a:t>
            </a:r>
            <a:r>
              <a:rPr lang="en-US" sz="1000" dirty="0">
                <a:solidFill>
                  <a:srgbClr val="414141"/>
                </a:solidFill>
                <a:latin typeface="Century Schoolbook" panose="02040604050505020304" pitchFamily="18" charset="0"/>
                <a:cs typeface="Garamond"/>
              </a:rPr>
              <a:t>s </a:t>
            </a:r>
            <a:r>
              <a:rPr lang="en-US" sz="1000" spc="-5" dirty="0">
                <a:solidFill>
                  <a:srgbClr val="414141"/>
                </a:solidFill>
                <a:latin typeface="Century Schoolbook" panose="02040604050505020304" pitchFamily="18" charset="0"/>
                <a:cs typeface="Garamond"/>
              </a:rPr>
              <a:t>that meet</a:t>
            </a:r>
            <a:r>
              <a:rPr lang="en-US" sz="1000" dirty="0">
                <a:solidFill>
                  <a:srgbClr val="414141"/>
                </a:solidFill>
                <a:latin typeface="Century Schoolbook" panose="02040604050505020304" pitchFamily="18" charset="0"/>
                <a:cs typeface="Garamond"/>
              </a:rPr>
              <a:t> </a:t>
            </a:r>
            <a:r>
              <a:rPr lang="en-US" sz="1000" spc="-5" dirty="0">
                <a:solidFill>
                  <a:srgbClr val="414141"/>
                </a:solidFill>
                <a:latin typeface="Century Schoolbook" panose="02040604050505020304" pitchFamily="18" charset="0"/>
                <a:cs typeface="Garamond"/>
              </a:rPr>
              <a:t>the unique</a:t>
            </a:r>
          </a:p>
          <a:p>
            <a:pPr marL="29845" marR="26670" lvl="0" indent="3175" algn="ctr">
              <a:lnSpc>
                <a:spcPts val="1700"/>
              </a:lnSpc>
            </a:pPr>
            <a:r>
              <a:rPr lang="en-US" sz="1000" spc="-5" dirty="0">
                <a:solidFill>
                  <a:srgbClr val="414141"/>
                </a:solidFill>
                <a:latin typeface="Century Schoolbook" panose="02040604050505020304" pitchFamily="18" charset="0"/>
                <a:cs typeface="Garamond"/>
              </a:rPr>
              <a:t> philanthropi</a:t>
            </a:r>
            <a:r>
              <a:rPr lang="en-US" sz="1000" dirty="0">
                <a:solidFill>
                  <a:srgbClr val="414141"/>
                </a:solidFill>
                <a:latin typeface="Century Schoolbook" panose="02040604050505020304" pitchFamily="18" charset="0"/>
                <a:cs typeface="Garamond"/>
              </a:rPr>
              <a:t>c </a:t>
            </a:r>
            <a:r>
              <a:rPr lang="en-US" sz="1000" spc="20" dirty="0">
                <a:solidFill>
                  <a:srgbClr val="414141"/>
                </a:solidFill>
                <a:latin typeface="Century Schoolbook" panose="02040604050505020304" pitchFamily="18" charset="0"/>
                <a:cs typeface="Garamond"/>
              </a:rPr>
              <a:t>g</a:t>
            </a:r>
            <a:r>
              <a:rPr lang="en-US" sz="1000" spc="-5" dirty="0">
                <a:solidFill>
                  <a:srgbClr val="414141"/>
                </a:solidFill>
                <a:latin typeface="Century Schoolbook" panose="02040604050505020304" pitchFamily="18" charset="0"/>
                <a:cs typeface="Garamond"/>
              </a:rPr>
              <a:t>oal</a:t>
            </a:r>
            <a:r>
              <a:rPr lang="en-US" sz="1000" dirty="0">
                <a:solidFill>
                  <a:srgbClr val="414141"/>
                </a:solidFill>
                <a:latin typeface="Century Schoolbook" panose="02040604050505020304" pitchFamily="18" charset="0"/>
                <a:cs typeface="Garamond"/>
              </a:rPr>
              <a:t>s </a:t>
            </a:r>
            <a:r>
              <a:rPr lang="en-US" sz="1000" spc="-5" dirty="0">
                <a:solidFill>
                  <a:srgbClr val="414141"/>
                </a:solidFill>
                <a:latin typeface="Century Schoolbook" panose="02040604050505020304" pitchFamily="18" charset="0"/>
                <a:cs typeface="Garamond"/>
              </a:rPr>
              <a:t>o</a:t>
            </a:r>
            <a:r>
              <a:rPr lang="en-US" sz="1000" dirty="0">
                <a:solidFill>
                  <a:srgbClr val="414141"/>
                </a:solidFill>
                <a:latin typeface="Century Schoolbook" panose="02040604050505020304" pitchFamily="18" charset="0"/>
                <a:cs typeface="Garamond"/>
              </a:rPr>
              <a:t>f </a:t>
            </a:r>
            <a:r>
              <a:rPr lang="en-US" sz="1000" spc="-120" dirty="0">
                <a:solidFill>
                  <a:srgbClr val="414141"/>
                </a:solidFill>
                <a:latin typeface="Century Schoolbook" panose="02040604050505020304" pitchFamily="18" charset="0"/>
                <a:cs typeface="Garamond"/>
              </a:rPr>
              <a:t> </a:t>
            </a:r>
            <a:r>
              <a:rPr lang="en-US" sz="1000" spc="-5" dirty="0">
                <a:solidFill>
                  <a:srgbClr val="414141"/>
                </a:solidFill>
                <a:latin typeface="Century Schoolbook" panose="02040604050505020304" pitchFamily="18" charset="0"/>
                <a:cs typeface="Garamond"/>
              </a:rPr>
              <a:t>ea</a:t>
            </a:r>
            <a:r>
              <a:rPr lang="en-US" sz="1000" spc="-20" dirty="0">
                <a:solidFill>
                  <a:srgbClr val="414141"/>
                </a:solidFill>
                <a:latin typeface="Century Schoolbook" panose="02040604050505020304" pitchFamily="18" charset="0"/>
                <a:cs typeface="Garamond"/>
              </a:rPr>
              <a:t>c</a:t>
            </a:r>
            <a:r>
              <a:rPr lang="en-US" sz="1000" dirty="0">
                <a:solidFill>
                  <a:srgbClr val="414141"/>
                </a:solidFill>
                <a:latin typeface="Century Schoolbook" panose="02040604050505020304" pitchFamily="18" charset="0"/>
                <a:cs typeface="Garamond"/>
              </a:rPr>
              <a:t>h</a:t>
            </a:r>
            <a:r>
              <a:rPr lang="en-US" sz="1000" spc="-5" dirty="0">
                <a:solidFill>
                  <a:srgbClr val="414141"/>
                </a:solidFill>
                <a:latin typeface="Century Schoolbook" panose="02040604050505020304" pitchFamily="18" charset="0"/>
                <a:cs typeface="Garamond"/>
              </a:rPr>
              <a:t> an</a:t>
            </a:r>
            <a:r>
              <a:rPr lang="en-US" sz="1000" dirty="0">
                <a:solidFill>
                  <a:srgbClr val="414141"/>
                </a:solidFill>
                <a:latin typeface="Century Schoolbook" panose="02040604050505020304" pitchFamily="18" charset="0"/>
                <a:cs typeface="Garamond"/>
              </a:rPr>
              <a:t>d </a:t>
            </a:r>
            <a:r>
              <a:rPr lang="en-US" sz="1000" spc="-5" dirty="0">
                <a:solidFill>
                  <a:srgbClr val="414141"/>
                </a:solidFill>
                <a:latin typeface="Century Schoolbook" panose="02040604050505020304" pitchFamily="18" charset="0"/>
                <a:cs typeface="Garamond"/>
              </a:rPr>
              <a:t>e</a:t>
            </a:r>
            <a:r>
              <a:rPr lang="en-US" sz="1000" spc="-25" dirty="0">
                <a:solidFill>
                  <a:srgbClr val="414141"/>
                </a:solidFill>
                <a:latin typeface="Century Schoolbook" panose="02040604050505020304" pitchFamily="18" charset="0"/>
                <a:cs typeface="Garamond"/>
              </a:rPr>
              <a:t>ve</a:t>
            </a:r>
            <a:r>
              <a:rPr lang="en-US" sz="1000" spc="25" dirty="0">
                <a:solidFill>
                  <a:srgbClr val="414141"/>
                </a:solidFill>
                <a:latin typeface="Century Schoolbook" panose="02040604050505020304" pitchFamily="18" charset="0"/>
                <a:cs typeface="Garamond"/>
              </a:rPr>
              <a:t>r</a:t>
            </a:r>
            <a:r>
              <a:rPr lang="en-US" sz="1000" spc="-5" dirty="0">
                <a:solidFill>
                  <a:srgbClr val="414141"/>
                </a:solidFill>
                <a:latin typeface="Century Schoolbook" panose="02040604050505020304" pitchFamily="18" charset="0"/>
                <a:cs typeface="Garamond"/>
              </a:rPr>
              <a:t>y</a:t>
            </a:r>
            <a:r>
              <a:rPr lang="en-US" sz="1000" dirty="0">
                <a:solidFill>
                  <a:srgbClr val="414141"/>
                </a:solidFill>
                <a:latin typeface="Century Schoolbook" panose="02040604050505020304" pitchFamily="18" charset="0"/>
                <a:cs typeface="Garamond"/>
              </a:rPr>
              <a:t> </a:t>
            </a:r>
            <a:r>
              <a:rPr lang="en-US" sz="1000" spc="-5" dirty="0">
                <a:solidFill>
                  <a:srgbClr val="414141"/>
                </a:solidFill>
                <a:latin typeface="Century Schoolbook" panose="02040604050505020304" pitchFamily="18" charset="0"/>
                <a:cs typeface="Garamond"/>
              </a:rPr>
              <a:t>on</a:t>
            </a:r>
            <a:r>
              <a:rPr lang="en-US" sz="1000" dirty="0">
                <a:solidFill>
                  <a:srgbClr val="414141"/>
                </a:solidFill>
                <a:latin typeface="Century Schoolbook" panose="02040604050505020304" pitchFamily="18" charset="0"/>
                <a:cs typeface="Garamond"/>
              </a:rPr>
              <a:t>e </a:t>
            </a:r>
            <a:r>
              <a:rPr lang="en-US" sz="1000" spc="-5" dirty="0">
                <a:solidFill>
                  <a:srgbClr val="414141"/>
                </a:solidFill>
                <a:latin typeface="Century Schoolbook" panose="02040604050505020304" pitchFamily="18" charset="0"/>
                <a:cs typeface="Garamond"/>
              </a:rPr>
              <a:t>o</a:t>
            </a:r>
            <a:r>
              <a:rPr lang="en-US" sz="1000" dirty="0">
                <a:solidFill>
                  <a:srgbClr val="414141"/>
                </a:solidFill>
                <a:latin typeface="Century Schoolbook" panose="02040604050505020304" pitchFamily="18" charset="0"/>
                <a:cs typeface="Garamond"/>
              </a:rPr>
              <a:t>f </a:t>
            </a:r>
            <a:r>
              <a:rPr lang="en-US" sz="1000" spc="-120" dirty="0">
                <a:solidFill>
                  <a:srgbClr val="414141"/>
                </a:solidFill>
                <a:latin typeface="Century Schoolbook" panose="02040604050505020304" pitchFamily="18" charset="0"/>
                <a:cs typeface="Garamond"/>
              </a:rPr>
              <a:t> </a:t>
            </a:r>
            <a:r>
              <a:rPr lang="en-US" sz="1000" spc="-5" dirty="0">
                <a:solidFill>
                  <a:srgbClr val="414141"/>
                </a:solidFill>
                <a:latin typeface="Century Schoolbook" panose="02040604050505020304" pitchFamily="18" charset="0"/>
                <a:cs typeface="Garamond"/>
              </a:rPr>
              <a:t>ou</a:t>
            </a:r>
            <a:r>
              <a:rPr lang="en-US" sz="1000" dirty="0">
                <a:solidFill>
                  <a:srgbClr val="414141"/>
                </a:solidFill>
                <a:latin typeface="Century Schoolbook" panose="02040604050505020304" pitchFamily="18" charset="0"/>
                <a:cs typeface="Garamond"/>
              </a:rPr>
              <a:t>r </a:t>
            </a:r>
            <a:r>
              <a:rPr lang="en-US" sz="1000" spc="-5" dirty="0">
                <a:solidFill>
                  <a:srgbClr val="414141"/>
                </a:solidFill>
                <a:latin typeface="Century Schoolbook" panose="02040604050505020304" pitchFamily="18" charset="0"/>
                <a:cs typeface="Garamond"/>
              </a:rPr>
              <a:t>client </a:t>
            </a:r>
            <a:r>
              <a:rPr lang="en-US" sz="1000" spc="-5" dirty="0" smtClean="0">
                <a:solidFill>
                  <a:srgbClr val="414141"/>
                </a:solidFill>
                <a:latin typeface="Century Schoolbook" panose="02040604050505020304" pitchFamily="18" charset="0"/>
                <a:cs typeface="Garamond"/>
              </a:rPr>
              <a:t>pa</a:t>
            </a:r>
            <a:r>
              <a:rPr lang="en-US" sz="1000" spc="15" dirty="0" smtClean="0">
                <a:solidFill>
                  <a:srgbClr val="414141"/>
                </a:solidFill>
                <a:latin typeface="Century Schoolbook" panose="02040604050505020304" pitchFamily="18" charset="0"/>
                <a:cs typeface="Garamond"/>
              </a:rPr>
              <a:t>r</a:t>
            </a:r>
            <a:r>
              <a:rPr lang="en-US" sz="1000" spc="-5" dirty="0" smtClean="0">
                <a:solidFill>
                  <a:srgbClr val="414141"/>
                </a:solidFill>
                <a:latin typeface="Century Schoolbook" panose="02040604050505020304" pitchFamily="18" charset="0"/>
                <a:cs typeface="Garamond"/>
              </a:rPr>
              <a:t>tner</a:t>
            </a:r>
            <a:r>
              <a:rPr lang="en-US" sz="1000" spc="-45" dirty="0" smtClean="0">
                <a:solidFill>
                  <a:srgbClr val="414141"/>
                </a:solidFill>
                <a:latin typeface="Century Schoolbook" panose="02040604050505020304" pitchFamily="18" charset="0"/>
                <a:cs typeface="Garamond"/>
              </a:rPr>
              <a:t>s.</a:t>
            </a: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15694" y="5440680"/>
            <a:ext cx="1160212" cy="731520"/>
          </a:xfrm>
          <a:prstGeom prst="rect">
            <a:avLst/>
          </a:prstGeom>
        </p:spPr>
      </p:pic>
      <p:sp>
        <p:nvSpPr>
          <p:cNvPr id="8" name="object 4"/>
          <p:cNvSpPr txBox="1"/>
          <p:nvPr/>
        </p:nvSpPr>
        <p:spPr>
          <a:xfrm>
            <a:off x="990600" y="6132904"/>
            <a:ext cx="6853217" cy="648896"/>
          </a:xfrm>
          <a:prstGeom prst="rect">
            <a:avLst/>
          </a:prstGeom>
        </p:spPr>
        <p:txBody>
          <a:bodyPr vert="horz" wrap="square" lIns="0" tIns="0" rIns="0" bIns="0" rtlCol="0">
            <a:spAutoFit/>
          </a:bodyPr>
          <a:lstStyle/>
          <a:p>
            <a:pPr marL="126364" marR="5080" indent="-114300" algn="ctr">
              <a:lnSpc>
                <a:spcPts val="1100"/>
              </a:lnSpc>
            </a:pPr>
            <a:r>
              <a:rPr lang="en-US" sz="1100" spc="-70" dirty="0" smtClean="0">
                <a:latin typeface="Myriad Pro"/>
                <a:cs typeface="Myriad Pro"/>
              </a:rPr>
              <a:t>___________________________________________________________________</a:t>
            </a:r>
          </a:p>
          <a:p>
            <a:pPr marL="126364" marR="5080" indent="-114300" algn="ctr"/>
            <a:r>
              <a:rPr sz="1100" spc="-70" dirty="0" smtClean="0">
                <a:latin typeface="Myriad Pro"/>
                <a:cs typeface="Myriad Pro"/>
              </a:rPr>
              <a:t>T</a:t>
            </a:r>
            <a:r>
              <a:rPr sz="1100" dirty="0" smtClean="0">
                <a:latin typeface="Myriad Pro"/>
                <a:cs typeface="Myriad Pro"/>
              </a:rPr>
              <a:t>o </a:t>
            </a:r>
            <a:r>
              <a:rPr sz="1100" dirty="0">
                <a:latin typeface="Myriad Pro"/>
                <a:cs typeface="Myriad Pro"/>
              </a:rPr>
              <a:t>dis</a:t>
            </a:r>
            <a:r>
              <a:rPr sz="1100" spc="-10" dirty="0">
                <a:latin typeface="Myriad Pro"/>
                <a:cs typeface="Myriad Pro"/>
              </a:rPr>
              <a:t>cov</a:t>
            </a:r>
            <a:r>
              <a:rPr sz="1100" dirty="0">
                <a:latin typeface="Myriad Pro"/>
                <a:cs typeface="Myriad Pro"/>
              </a:rPr>
              <a:t>er h</a:t>
            </a:r>
            <a:r>
              <a:rPr sz="1100" spc="-10" dirty="0">
                <a:latin typeface="Myriad Pro"/>
                <a:cs typeface="Myriad Pro"/>
              </a:rPr>
              <a:t>o</a:t>
            </a:r>
            <a:r>
              <a:rPr sz="1100" dirty="0">
                <a:latin typeface="Myriad Pro"/>
                <a:cs typeface="Myriad Pro"/>
              </a:rPr>
              <a:t>w GG+A can help </a:t>
            </a:r>
            <a:r>
              <a:rPr sz="1100" spc="-10" dirty="0">
                <a:latin typeface="Myriad Pro"/>
                <a:cs typeface="Myriad Pro"/>
              </a:rPr>
              <a:t>y</a:t>
            </a:r>
            <a:r>
              <a:rPr sz="1100" dirty="0">
                <a:latin typeface="Myriad Pro"/>
                <a:cs typeface="Myriad Pro"/>
              </a:rPr>
              <a:t>ou </a:t>
            </a:r>
            <a:r>
              <a:rPr sz="1100" spc="-10" dirty="0">
                <a:latin typeface="Myriad Pro"/>
                <a:cs typeface="Myriad Pro"/>
              </a:rPr>
              <a:t>r</a:t>
            </a:r>
            <a:r>
              <a:rPr sz="1100" dirty="0">
                <a:latin typeface="Myriad Pro"/>
                <a:cs typeface="Myriad Pro"/>
              </a:rPr>
              <a:t>each </a:t>
            </a:r>
            <a:r>
              <a:rPr sz="1100" spc="-10" dirty="0">
                <a:latin typeface="Myriad Pro"/>
                <a:cs typeface="Myriad Pro"/>
              </a:rPr>
              <a:t>y</a:t>
            </a:r>
            <a:r>
              <a:rPr sz="1100" dirty="0">
                <a:latin typeface="Myriad Pro"/>
                <a:cs typeface="Myriad Pro"/>
              </a:rPr>
              <a:t>our goal</a:t>
            </a:r>
            <a:r>
              <a:rPr sz="1100" spc="-15" dirty="0">
                <a:latin typeface="Myriad Pro"/>
                <a:cs typeface="Myriad Pro"/>
              </a:rPr>
              <a:t>s</a:t>
            </a:r>
            <a:r>
              <a:rPr sz="1100" dirty="0">
                <a:latin typeface="Myriad Pro"/>
                <a:cs typeface="Myriad Pro"/>
              </a:rPr>
              <a:t>, </a:t>
            </a:r>
            <a:r>
              <a:rPr sz="1100" dirty="0" smtClean="0">
                <a:latin typeface="Myriad Pro"/>
                <a:cs typeface="Myriad Pro"/>
              </a:rPr>
              <a:t>please </a:t>
            </a:r>
            <a:r>
              <a:rPr sz="1100" dirty="0">
                <a:latin typeface="Myriad Pro"/>
                <a:cs typeface="Myriad Pro"/>
              </a:rPr>
              <a:t>call us </a:t>
            </a:r>
            <a:endParaRPr lang="en-US" sz="1100" dirty="0" smtClean="0">
              <a:latin typeface="Myriad Pro"/>
              <a:cs typeface="Myriad Pro"/>
            </a:endParaRPr>
          </a:p>
          <a:p>
            <a:pPr marL="126364" marR="5080" indent="-114300" algn="ctr"/>
            <a:r>
              <a:rPr sz="1100" spc="-5" dirty="0" smtClean="0">
                <a:latin typeface="Myriad Pro"/>
                <a:cs typeface="Myriad Pro"/>
              </a:rPr>
              <a:t>a</a:t>
            </a:r>
            <a:r>
              <a:rPr sz="1100" dirty="0" smtClean="0">
                <a:latin typeface="Myriad Pro"/>
                <a:cs typeface="Myriad Pro"/>
              </a:rPr>
              <a:t>t 312.372.4040</a:t>
            </a:r>
            <a:r>
              <a:rPr lang="en-US" sz="1100" dirty="0">
                <a:latin typeface="Myriad Pro"/>
                <a:cs typeface="Myriad Pro"/>
              </a:rPr>
              <a:t> </a:t>
            </a:r>
            <a:r>
              <a:rPr lang="en-US" sz="1100" dirty="0" smtClean="0">
                <a:latin typeface="Myriad Pro"/>
                <a:cs typeface="Myriad Pro"/>
              </a:rPr>
              <a:t>or send us an email at contactus@grenzglier.com</a:t>
            </a:r>
            <a:r>
              <a:rPr sz="1100" dirty="0" smtClean="0">
                <a:latin typeface="Myriad Pro"/>
                <a:cs typeface="Myriad Pro"/>
              </a:rPr>
              <a:t>.</a:t>
            </a:r>
            <a:r>
              <a:rPr sz="1100" spc="-35" dirty="0" smtClean="0">
                <a:latin typeface="Myriad Pro"/>
                <a:cs typeface="Myriad Pro"/>
              </a:rPr>
              <a:t> </a:t>
            </a:r>
            <a:endParaRPr lang="en-US" sz="1100" spc="-35" dirty="0" smtClean="0">
              <a:latin typeface="Myriad Pro"/>
              <a:cs typeface="Myriad Pro"/>
            </a:endParaRPr>
          </a:p>
          <a:p>
            <a:pPr marL="126364" marR="5080" indent="-114300" algn="ctr"/>
            <a:r>
              <a:rPr sz="1100" b="1" spc="15" dirty="0" smtClean="0">
                <a:latin typeface="Myriad Pro"/>
                <a:cs typeface="Myriad Pro"/>
              </a:rPr>
              <a:t>ww</a:t>
            </a:r>
            <a:r>
              <a:rPr sz="1100" b="1" spc="-50" dirty="0" smtClean="0">
                <a:latin typeface="Myriad Pro"/>
                <a:cs typeface="Myriad Pro"/>
              </a:rPr>
              <a:t>w</a:t>
            </a:r>
            <a:r>
              <a:rPr sz="1100" b="1" dirty="0" smtClean="0">
                <a:latin typeface="Myriad Pro"/>
                <a:cs typeface="Myriad Pro"/>
              </a:rPr>
              <a:t>.G</a:t>
            </a:r>
            <a:r>
              <a:rPr sz="1100" b="1" spc="-10" dirty="0" smtClean="0">
                <a:latin typeface="Myriad Pro"/>
                <a:cs typeface="Myriad Pro"/>
              </a:rPr>
              <a:t>r</a:t>
            </a:r>
            <a:r>
              <a:rPr sz="1100" b="1" dirty="0" smtClean="0">
                <a:latin typeface="Myriad Pro"/>
                <a:cs typeface="Myriad Pro"/>
              </a:rPr>
              <a:t>en</a:t>
            </a:r>
            <a:r>
              <a:rPr sz="1100" b="1" spc="-10" dirty="0" smtClean="0">
                <a:latin typeface="Myriad Pro"/>
                <a:cs typeface="Myriad Pro"/>
              </a:rPr>
              <a:t>z</a:t>
            </a:r>
            <a:r>
              <a:rPr sz="1100" b="1" dirty="0" smtClean="0">
                <a:latin typeface="Myriad Pro"/>
                <a:cs typeface="Myriad Pro"/>
              </a:rPr>
              <a:t>ebachGlie</a:t>
            </a:r>
            <a:r>
              <a:rPr sz="1100" b="1" spc="-65" dirty="0" smtClean="0">
                <a:latin typeface="Myriad Pro"/>
                <a:cs typeface="Myriad Pro"/>
              </a:rPr>
              <a:t>r</a:t>
            </a:r>
            <a:r>
              <a:rPr sz="1100" b="1" dirty="0" smtClean="0">
                <a:latin typeface="Myriad Pro"/>
                <a:cs typeface="Myriad Pro"/>
              </a:rPr>
              <a:t>.</a:t>
            </a:r>
            <a:r>
              <a:rPr sz="1100" b="1" spc="-15" dirty="0" smtClean="0">
                <a:latin typeface="Myriad Pro"/>
                <a:cs typeface="Myriad Pro"/>
              </a:rPr>
              <a:t>c</a:t>
            </a:r>
            <a:r>
              <a:rPr sz="1100" b="1" dirty="0" smtClean="0">
                <a:latin typeface="Myriad Pro"/>
                <a:cs typeface="Myriad Pro"/>
              </a:rPr>
              <a:t>om</a:t>
            </a:r>
            <a:endParaRPr sz="1100" dirty="0">
              <a:latin typeface="Myriad Pro"/>
              <a:cs typeface="Myriad Pro"/>
            </a:endParaRPr>
          </a:p>
        </p:txBody>
      </p:sp>
    </p:spTree>
    <p:extLst>
      <p:ext uri="{BB962C8B-B14F-4D97-AF65-F5344CB8AC3E}">
        <p14:creationId xmlns:p14="http://schemas.microsoft.com/office/powerpoint/2010/main" val="36558797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GG+A Special Analysis: </a:t>
            </a:r>
            <a:r>
              <a:rPr lang="en-US" sz="2400" i="1" dirty="0" smtClean="0"/>
              <a:t>Giving USA 2015</a:t>
            </a:r>
            <a:endParaRPr lang="en-US" sz="2400" i="1" dirty="0"/>
          </a:p>
        </p:txBody>
      </p:sp>
      <p:sp>
        <p:nvSpPr>
          <p:cNvPr id="4" name="Content Placeholder 3"/>
          <p:cNvSpPr>
            <a:spLocks noGrp="1"/>
          </p:cNvSpPr>
          <p:nvPr>
            <p:ph idx="1"/>
          </p:nvPr>
        </p:nvSpPr>
        <p:spPr>
          <a:xfrm>
            <a:off x="381000" y="1021080"/>
            <a:ext cx="8229600" cy="5303520"/>
          </a:xfrm>
        </p:spPr>
        <p:txBody>
          <a:bodyPr/>
          <a:lstStyle/>
          <a:p>
            <a:pPr marL="0" indent="0">
              <a:lnSpc>
                <a:spcPts val="2200"/>
              </a:lnSpc>
              <a:spcBef>
                <a:spcPts val="1063"/>
              </a:spcBef>
              <a:buNone/>
            </a:pPr>
            <a:r>
              <a:rPr lang="en-US" altLang="en-US" sz="1500" b="1" i="1" kern="0" dirty="0">
                <a:solidFill>
                  <a:schemeClr val="accent1">
                    <a:lumMod val="50000"/>
                  </a:schemeClr>
                </a:solidFill>
              </a:rPr>
              <a:t>Giving USA: The Annual Report on Philanthropy</a:t>
            </a:r>
            <a:r>
              <a:rPr lang="en-US" altLang="en-US" sz="1500" b="1" kern="0" dirty="0">
                <a:solidFill>
                  <a:schemeClr val="accent1">
                    <a:lumMod val="50000"/>
                  </a:schemeClr>
                </a:solidFill>
              </a:rPr>
              <a:t> </a:t>
            </a:r>
            <a:r>
              <a:rPr lang="en-US" altLang="en-US" sz="1500" b="1" kern="0" dirty="0" smtClean="0">
                <a:solidFill>
                  <a:schemeClr val="accent1">
                    <a:lumMod val="50000"/>
                  </a:schemeClr>
                </a:solidFill>
              </a:rPr>
              <a:t> </a:t>
            </a:r>
            <a:r>
              <a:rPr lang="en-US" altLang="en-US" sz="1500" kern="0" dirty="0" smtClean="0">
                <a:solidFill>
                  <a:schemeClr val="accent1">
                    <a:lumMod val="50000"/>
                  </a:schemeClr>
                </a:solidFill>
              </a:rPr>
              <a:t>was </a:t>
            </a:r>
            <a:r>
              <a:rPr lang="en-US" altLang="en-US" sz="1500" kern="0" dirty="0">
                <a:solidFill>
                  <a:schemeClr val="accent1">
                    <a:lumMod val="50000"/>
                  </a:schemeClr>
                </a:solidFill>
              </a:rPr>
              <a:t>first published in 1955 and is the longest running publication on charitable giving in the United States. </a:t>
            </a:r>
            <a:r>
              <a:rPr lang="en-US" altLang="en-US" sz="1500" dirty="0">
                <a:solidFill>
                  <a:schemeClr val="accent1">
                    <a:lumMod val="50000"/>
                  </a:schemeClr>
                </a:solidFill>
              </a:rPr>
              <a:t>The report is published by the Giving USA Foundation, a public service initiative of The Giving Institute™. </a:t>
            </a:r>
            <a:r>
              <a:rPr lang="en-US" altLang="en-US" sz="1500" dirty="0" smtClean="0">
                <a:solidFill>
                  <a:schemeClr val="accent1">
                    <a:lumMod val="50000"/>
                  </a:schemeClr>
                </a:solidFill>
              </a:rPr>
              <a:t> Founded </a:t>
            </a:r>
            <a:r>
              <a:rPr lang="en-US" altLang="en-US" sz="1500" dirty="0">
                <a:solidFill>
                  <a:schemeClr val="accent1">
                    <a:lumMod val="50000"/>
                  </a:schemeClr>
                </a:solidFill>
              </a:rPr>
              <a:t>in 1935, </a:t>
            </a:r>
            <a:r>
              <a:rPr lang="en-US" altLang="en-US" sz="1500" dirty="0" smtClean="0">
                <a:solidFill>
                  <a:schemeClr val="accent1">
                    <a:lumMod val="50000"/>
                  </a:schemeClr>
                </a:solidFill>
              </a:rPr>
              <a:t>the </a:t>
            </a:r>
            <a:r>
              <a:rPr lang="en-US" altLang="en-US" sz="1500" dirty="0">
                <a:solidFill>
                  <a:schemeClr val="accent1">
                    <a:lumMod val="50000"/>
                  </a:schemeClr>
                </a:solidFill>
              </a:rPr>
              <a:t>Institute </a:t>
            </a:r>
            <a:r>
              <a:rPr lang="en-US" sz="1500" dirty="0">
                <a:solidFill>
                  <a:schemeClr val="accent1">
                    <a:lumMod val="50000"/>
                  </a:schemeClr>
                </a:solidFill>
              </a:rPr>
              <a:t>advances philanthropy and promotes ethics in the fundraising profession.</a:t>
            </a:r>
            <a:endParaRPr lang="en-US" altLang="en-US" sz="1500" dirty="0">
              <a:solidFill>
                <a:schemeClr val="accent1">
                  <a:lumMod val="50000"/>
                </a:schemeClr>
              </a:solidFill>
            </a:endParaRPr>
          </a:p>
          <a:p>
            <a:pPr marL="0" indent="0">
              <a:lnSpc>
                <a:spcPts val="2200"/>
              </a:lnSpc>
              <a:spcBef>
                <a:spcPts val="1063"/>
              </a:spcBef>
              <a:buNone/>
            </a:pPr>
            <a:r>
              <a:rPr lang="en-US" altLang="en-US" sz="1500" kern="0" dirty="0">
                <a:solidFill>
                  <a:schemeClr val="accent1">
                    <a:lumMod val="50000"/>
                  </a:schemeClr>
                </a:solidFill>
              </a:rPr>
              <a:t>Research and writing for the annual report is conducted by the Indiana University Lilly Family School of Philanthropy.</a:t>
            </a:r>
          </a:p>
          <a:p>
            <a:pPr marL="0" lvl="0" indent="0">
              <a:lnSpc>
                <a:spcPts val="2200"/>
              </a:lnSpc>
              <a:spcBef>
                <a:spcPts val="1063"/>
              </a:spcBef>
              <a:buNone/>
            </a:pPr>
            <a:r>
              <a:rPr lang="en-US" altLang="en-US" sz="1500" kern="0" dirty="0">
                <a:solidFill>
                  <a:schemeClr val="accent1">
                    <a:lumMod val="50000"/>
                  </a:schemeClr>
                </a:solidFill>
              </a:rPr>
              <a:t>Grenzebach Glier and Associates (GG+A) is a member of The Giving Institute, a member of the Editorial Review Board, and a sponsor of the annual report.</a:t>
            </a:r>
          </a:p>
          <a:p>
            <a:pPr marL="0" lvl="0" indent="0">
              <a:lnSpc>
                <a:spcPts val="2200"/>
              </a:lnSpc>
              <a:spcBef>
                <a:spcPts val="1063"/>
              </a:spcBef>
              <a:buNone/>
            </a:pPr>
            <a:r>
              <a:rPr lang="en-US" altLang="en-US" sz="1500" kern="0" dirty="0">
                <a:solidFill>
                  <a:schemeClr val="accent1">
                    <a:lumMod val="50000"/>
                  </a:schemeClr>
                </a:solidFill>
              </a:rPr>
              <a:t>This </a:t>
            </a:r>
            <a:r>
              <a:rPr lang="en-US" altLang="en-US" sz="1500" kern="0" dirty="0" smtClean="0">
                <a:solidFill>
                  <a:schemeClr val="accent1">
                    <a:lumMod val="50000"/>
                  </a:schemeClr>
                </a:solidFill>
              </a:rPr>
              <a:t>four-part special </a:t>
            </a:r>
            <a:r>
              <a:rPr lang="en-US" altLang="en-US" sz="1500" kern="0" dirty="0">
                <a:solidFill>
                  <a:schemeClr val="accent1">
                    <a:lumMod val="50000"/>
                  </a:schemeClr>
                </a:solidFill>
              </a:rPr>
              <a:t>presentation features GG+A experts in philanthropic management on select findings of the report. The views expressed herein are those of Grenzebach Glier and Associates.</a:t>
            </a:r>
          </a:p>
          <a:p>
            <a:endParaRPr lang="en-US" dirty="0"/>
          </a:p>
        </p:txBody>
      </p:sp>
      <p:pic>
        <p:nvPicPr>
          <p:cNvPr id="6" name="Picture 5" descr="G:\Common\Logos\IU Lilly Family SOP logos\NEW LFSoP_IU_IUPUI logos (Feb14)\JPG\IU.LFSP.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371" y="5440680"/>
            <a:ext cx="3364029"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19873" t="19868" r="21898" b="40065"/>
          <a:stretch>
            <a:fillRect/>
          </a:stretch>
        </p:blipFill>
        <p:spPr bwMode="auto">
          <a:xfrm>
            <a:off x="5562602" y="5135880"/>
            <a:ext cx="2303272" cy="118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36462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640080"/>
          </a:xfrm>
        </p:spPr>
        <p:txBody>
          <a:bodyPr>
            <a:noAutofit/>
          </a:bodyPr>
          <a:lstStyle/>
          <a:p>
            <a:r>
              <a:rPr lang="en-US" sz="2000" dirty="0" smtClean="0"/>
              <a:t>GG+A Special Analysis: </a:t>
            </a:r>
            <a:r>
              <a:rPr lang="en-US" sz="2000" i="1" dirty="0" smtClean="0"/>
              <a:t>Giving USA 2015  </a:t>
            </a:r>
            <a:br>
              <a:rPr lang="en-US" sz="2000" i="1" dirty="0" smtClean="0"/>
            </a:br>
            <a:r>
              <a:rPr lang="en-US" sz="2000" dirty="0" smtClean="0"/>
              <a:t>Session 4  -  Healthcare</a:t>
            </a:r>
            <a:endParaRPr lang="en-US" sz="2000" dirty="0"/>
          </a:p>
        </p:txBody>
      </p:sp>
      <p:sp>
        <p:nvSpPr>
          <p:cNvPr id="6" name="TextBox 5"/>
          <p:cNvSpPr txBox="1"/>
          <p:nvPr/>
        </p:nvSpPr>
        <p:spPr>
          <a:xfrm>
            <a:off x="2746248" y="1066800"/>
            <a:ext cx="5254752" cy="800219"/>
          </a:xfrm>
          <a:prstGeom prst="rect">
            <a:avLst/>
          </a:prstGeom>
          <a:noFill/>
        </p:spPr>
        <p:txBody>
          <a:bodyPr wrap="square" rtlCol="0">
            <a:spAutoFit/>
          </a:bodyPr>
          <a:lstStyle/>
          <a:p>
            <a:r>
              <a:rPr lang="en-US" sz="2800" b="1" dirty="0" smtClean="0">
                <a:solidFill>
                  <a:schemeClr val="accent2">
                    <a:lumMod val="75000"/>
                  </a:schemeClr>
                </a:solidFill>
                <a:latin typeface="+mn-lt"/>
              </a:rPr>
              <a:t>Our Speakers</a:t>
            </a:r>
          </a:p>
          <a:p>
            <a:endParaRPr lang="en-US" dirty="0" smtClean="0">
              <a:latin typeface="+mn-lt"/>
            </a:endParaRPr>
          </a:p>
        </p:txBody>
      </p:sp>
      <p:sp>
        <p:nvSpPr>
          <p:cNvPr id="8" name="TextBox 7"/>
          <p:cNvSpPr txBox="1"/>
          <p:nvPr/>
        </p:nvSpPr>
        <p:spPr>
          <a:xfrm>
            <a:off x="2743200" y="1867019"/>
            <a:ext cx="5867400" cy="923330"/>
          </a:xfrm>
          <a:prstGeom prst="rect">
            <a:avLst/>
          </a:prstGeom>
          <a:noFill/>
        </p:spPr>
        <p:txBody>
          <a:bodyPr wrap="square" rtlCol="0">
            <a:spAutoFit/>
          </a:bodyPr>
          <a:lstStyle/>
          <a:p>
            <a:r>
              <a:rPr lang="en-US" b="1" dirty="0" smtClean="0">
                <a:solidFill>
                  <a:schemeClr val="accent2">
                    <a:lumMod val="75000"/>
                  </a:schemeClr>
                </a:solidFill>
                <a:latin typeface="+mn-lt"/>
              </a:rPr>
              <a:t>G. Robert Alsobrook</a:t>
            </a:r>
          </a:p>
          <a:p>
            <a:r>
              <a:rPr lang="en-US" dirty="0" smtClean="0">
                <a:solidFill>
                  <a:schemeClr val="accent2">
                    <a:lumMod val="75000"/>
                  </a:schemeClr>
                </a:solidFill>
              </a:rPr>
              <a:t>Senior  Executive Vice President and Managing Director</a:t>
            </a:r>
          </a:p>
          <a:p>
            <a:r>
              <a:rPr lang="en-US" dirty="0" smtClean="0">
                <a:solidFill>
                  <a:schemeClr val="accent2">
                    <a:lumMod val="75000"/>
                  </a:schemeClr>
                </a:solidFill>
                <a:latin typeface="+mn-lt"/>
              </a:rPr>
              <a:t>Grenzebach Glier and Associates</a:t>
            </a:r>
          </a:p>
        </p:txBody>
      </p:sp>
      <p:sp>
        <p:nvSpPr>
          <p:cNvPr id="9" name="TextBox 8"/>
          <p:cNvSpPr txBox="1"/>
          <p:nvPr/>
        </p:nvSpPr>
        <p:spPr>
          <a:xfrm>
            <a:off x="2667000" y="4419600"/>
            <a:ext cx="6019800" cy="923330"/>
          </a:xfrm>
          <a:prstGeom prst="rect">
            <a:avLst/>
          </a:prstGeom>
          <a:noFill/>
        </p:spPr>
        <p:txBody>
          <a:bodyPr wrap="square" rtlCol="0">
            <a:spAutoFit/>
          </a:bodyPr>
          <a:lstStyle/>
          <a:p>
            <a:r>
              <a:rPr lang="en-US" b="1" dirty="0" smtClean="0">
                <a:solidFill>
                  <a:schemeClr val="accent2">
                    <a:lumMod val="75000"/>
                  </a:schemeClr>
                </a:solidFill>
                <a:latin typeface="+mn-lt"/>
              </a:rPr>
              <a:t>Deb Taft</a:t>
            </a:r>
          </a:p>
          <a:p>
            <a:r>
              <a:rPr lang="en-US" dirty="0" smtClean="0">
                <a:solidFill>
                  <a:schemeClr val="accent2">
                    <a:lumMod val="75000"/>
                  </a:schemeClr>
                </a:solidFill>
              </a:rPr>
              <a:t>Senior Executive Vice President and Managing Director</a:t>
            </a:r>
          </a:p>
          <a:p>
            <a:r>
              <a:rPr lang="en-US" dirty="0" smtClean="0">
                <a:solidFill>
                  <a:schemeClr val="accent2">
                    <a:lumMod val="75000"/>
                  </a:schemeClr>
                </a:solidFill>
                <a:latin typeface="+mn-lt"/>
              </a:rPr>
              <a:t>Grenzebach Glier and Associates</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231404"/>
            <a:ext cx="1755648" cy="2194560"/>
          </a:xfrm>
          <a:prstGeom prst="rect">
            <a:avLst/>
          </a:prstGeom>
        </p:spPr>
      </p:pic>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646176" y="3783985"/>
            <a:ext cx="1632855" cy="2286000"/>
          </a:xfrm>
        </p:spPr>
      </p:pic>
    </p:spTree>
    <p:extLst>
      <p:ext uri="{BB962C8B-B14F-4D97-AF65-F5344CB8AC3E}">
        <p14:creationId xmlns:p14="http://schemas.microsoft.com/office/powerpoint/2010/main" val="26263546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2014 Contributions by Source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4400" y="838200"/>
            <a:ext cx="6062673" cy="5303520"/>
          </a:xfrm>
        </p:spPr>
      </p:pic>
      <p:sp>
        <p:nvSpPr>
          <p:cNvPr id="3" name="TextBox 2"/>
          <p:cNvSpPr txBox="1"/>
          <p:nvPr/>
        </p:nvSpPr>
        <p:spPr>
          <a:xfrm>
            <a:off x="7162800" y="5867400"/>
            <a:ext cx="1981200" cy="276999"/>
          </a:xfrm>
          <a:prstGeom prst="rect">
            <a:avLst/>
          </a:prstGeom>
          <a:noFill/>
        </p:spPr>
        <p:txBody>
          <a:bodyPr wrap="square" rtlCol="0">
            <a:spAutoFit/>
          </a:bodyPr>
          <a:lstStyle/>
          <a:p>
            <a:r>
              <a:rPr lang="en-US" sz="1200" dirty="0" smtClean="0">
                <a:latin typeface="+mn-lt"/>
              </a:rPr>
              <a:t>Source: </a:t>
            </a:r>
            <a:r>
              <a:rPr lang="en-US" sz="1200" i="1" dirty="0" smtClean="0">
                <a:latin typeface="+mn-lt"/>
              </a:rPr>
              <a:t>Giving USA 2015</a:t>
            </a:r>
          </a:p>
        </p:txBody>
      </p:sp>
    </p:spTree>
    <p:extLst>
      <p:ext uri="{BB962C8B-B14F-4D97-AF65-F5344CB8AC3E}">
        <p14:creationId xmlns:p14="http://schemas.microsoft.com/office/powerpoint/2010/main" val="15813639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2014 Contributions by Type of Recipient Organization</a:t>
            </a:r>
            <a:endParaRPr lang="en-US" dirty="0"/>
          </a:p>
        </p:txBody>
      </p:sp>
      <p:pic>
        <p:nvPicPr>
          <p:cNvPr id="5" name="Picture 2" descr="C:\Users\KKulhanek\Desktop\page4.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90600" y="838200"/>
            <a:ext cx="5803712" cy="5486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010400" y="5867400"/>
            <a:ext cx="1905000" cy="553998"/>
          </a:xfrm>
          <a:prstGeom prst="rect">
            <a:avLst/>
          </a:prstGeom>
          <a:noFill/>
        </p:spPr>
        <p:txBody>
          <a:bodyPr wrap="square" rtlCol="0">
            <a:spAutoFit/>
          </a:bodyPr>
          <a:lstStyle/>
          <a:p>
            <a:r>
              <a:rPr lang="en-US" sz="1200" dirty="0"/>
              <a:t>Source: </a:t>
            </a:r>
            <a:r>
              <a:rPr lang="en-US" sz="1200" i="1" dirty="0"/>
              <a:t>Giving USA 2015</a:t>
            </a:r>
          </a:p>
          <a:p>
            <a:endParaRPr lang="en-US" dirty="0" smtClean="0">
              <a:latin typeface="+mn-lt"/>
            </a:endParaRPr>
          </a:p>
        </p:txBody>
      </p:sp>
    </p:spTree>
    <p:extLst>
      <p:ext uri="{BB962C8B-B14F-4D97-AF65-F5344CB8AC3E}">
        <p14:creationId xmlns:p14="http://schemas.microsoft.com/office/powerpoint/2010/main" val="8643840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in Giving by Source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838200"/>
            <a:ext cx="6598677" cy="5029200"/>
          </a:xfrm>
        </p:spPr>
      </p:pic>
      <p:sp>
        <p:nvSpPr>
          <p:cNvPr id="3" name="TextBox 2"/>
          <p:cNvSpPr txBox="1"/>
          <p:nvPr/>
        </p:nvSpPr>
        <p:spPr>
          <a:xfrm>
            <a:off x="7010400" y="5791200"/>
            <a:ext cx="1981200" cy="553998"/>
          </a:xfrm>
          <a:prstGeom prst="rect">
            <a:avLst/>
          </a:prstGeom>
          <a:noFill/>
        </p:spPr>
        <p:txBody>
          <a:bodyPr wrap="square" rtlCol="0">
            <a:spAutoFit/>
          </a:bodyPr>
          <a:lstStyle/>
          <a:p>
            <a:r>
              <a:rPr lang="en-US" sz="1200" dirty="0"/>
              <a:t>Source: </a:t>
            </a:r>
            <a:r>
              <a:rPr lang="en-US" sz="1200" i="1" dirty="0"/>
              <a:t>Giving USA 2015</a:t>
            </a:r>
          </a:p>
          <a:p>
            <a:endParaRPr lang="en-US" dirty="0" smtClean="0">
              <a:latin typeface="+mn-lt"/>
            </a:endParaRPr>
          </a:p>
        </p:txBody>
      </p:sp>
    </p:spTree>
    <p:extLst>
      <p:ext uri="{BB962C8B-B14F-4D97-AF65-F5344CB8AC3E}">
        <p14:creationId xmlns:p14="http://schemas.microsoft.com/office/powerpoint/2010/main" val="28671584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Giving to Health, 1974 - 2014</a:t>
            </a:r>
            <a:endParaRPr lang="en-US" dirty="0"/>
          </a:p>
        </p:txBody>
      </p:sp>
      <p:sp>
        <p:nvSpPr>
          <p:cNvPr id="6" name="TextBox 5"/>
          <p:cNvSpPr txBox="1"/>
          <p:nvPr/>
        </p:nvSpPr>
        <p:spPr>
          <a:xfrm>
            <a:off x="7162800" y="6019800"/>
            <a:ext cx="1981200" cy="553998"/>
          </a:xfrm>
          <a:prstGeom prst="rect">
            <a:avLst/>
          </a:prstGeom>
          <a:noFill/>
        </p:spPr>
        <p:txBody>
          <a:bodyPr wrap="square" rtlCol="0">
            <a:spAutoFit/>
          </a:bodyPr>
          <a:lstStyle/>
          <a:p>
            <a:r>
              <a:rPr lang="en-US" sz="1200" dirty="0"/>
              <a:t>Source: </a:t>
            </a:r>
            <a:r>
              <a:rPr lang="en-US" sz="1200" i="1" dirty="0"/>
              <a:t>Giving USA 2015</a:t>
            </a:r>
          </a:p>
          <a:p>
            <a:endParaRPr lang="en-US" dirty="0" smtClean="0">
              <a:latin typeface="+mn-lt"/>
            </a:endParaRPr>
          </a:p>
        </p:txBody>
      </p:sp>
      <p:pic>
        <p:nvPicPr>
          <p:cNvPr id="9" name="Picture 2" descr="C:\Users\KKulhanek\Desktop\page3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8515" y="832741"/>
            <a:ext cx="6684285" cy="5212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2187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639763"/>
          </a:xfrm>
        </p:spPr>
        <p:txBody>
          <a:bodyPr>
            <a:noAutofit/>
          </a:bodyPr>
          <a:lstStyle/>
          <a:p>
            <a:pPr>
              <a:defRPr/>
            </a:pPr>
            <a:r>
              <a:rPr lang="en-US" sz="2400" b="1" dirty="0" smtClean="0"/>
              <a:t>Average </a:t>
            </a:r>
            <a:r>
              <a:rPr lang="en-US" sz="2400" dirty="0"/>
              <a:t>T</a:t>
            </a:r>
            <a:r>
              <a:rPr lang="en-US" sz="2400" dirty="0" smtClean="0"/>
              <a:t>otal </a:t>
            </a:r>
            <a:r>
              <a:rPr lang="en-US" sz="2400" dirty="0"/>
              <a:t>P</a:t>
            </a:r>
            <a:r>
              <a:rPr lang="en-US" sz="2400" b="1" dirty="0" smtClean="0"/>
              <a:t>rivate </a:t>
            </a:r>
            <a:r>
              <a:rPr lang="en-US" sz="2400" dirty="0"/>
              <a:t>S</a:t>
            </a:r>
            <a:r>
              <a:rPr lang="en-US" sz="2400" b="1" dirty="0" smtClean="0"/>
              <a:t>upport (cash) by Source  </a:t>
            </a:r>
            <a:br>
              <a:rPr lang="en-US" sz="2400" b="1" dirty="0" smtClean="0"/>
            </a:br>
            <a:r>
              <a:rPr lang="en-US" sz="2400" b="1" dirty="0" smtClean="0"/>
              <a:t>All AAMC Institutions (</a:t>
            </a:r>
            <a:r>
              <a:rPr lang="en-US" sz="2000" b="1" dirty="0" smtClean="0"/>
              <a:t>2013</a:t>
            </a:r>
            <a:r>
              <a:rPr lang="en-US" sz="2400" b="1" dirty="0" smtClean="0"/>
              <a:t> data latest published)</a:t>
            </a:r>
            <a:endParaRPr lang="en-US" sz="2400" b="1" dirty="0"/>
          </a:p>
        </p:txBody>
      </p:sp>
      <p:sp>
        <p:nvSpPr>
          <p:cNvPr id="10245" name="TextBox 6"/>
          <p:cNvSpPr txBox="1">
            <a:spLocks noChangeArrowheads="1"/>
          </p:cNvSpPr>
          <p:nvPr/>
        </p:nvSpPr>
        <p:spPr bwMode="auto">
          <a:xfrm>
            <a:off x="2360613" y="2792413"/>
            <a:ext cx="8191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1600" b="1" dirty="0" smtClean="0">
                <a:latin typeface="+mn-lt"/>
              </a:rPr>
              <a:t>2013</a:t>
            </a:r>
          </a:p>
        </p:txBody>
      </p:sp>
      <p:sp>
        <p:nvSpPr>
          <p:cNvPr id="13316" name="TextBox 7"/>
          <p:cNvSpPr txBox="1">
            <a:spLocks noChangeArrowheads="1"/>
          </p:cNvSpPr>
          <p:nvPr/>
        </p:nvSpPr>
        <p:spPr bwMode="auto">
          <a:xfrm>
            <a:off x="5100637" y="6132704"/>
            <a:ext cx="40433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ts val="1800"/>
              </a:spcAft>
              <a:buClr>
                <a:srgbClr val="6399C1"/>
              </a:buClr>
              <a:buFont typeface="Courier New" pitchFamily="49" charset="0"/>
              <a:buChar char="o"/>
              <a:defRPr>
                <a:solidFill>
                  <a:schemeClr val="tx1"/>
                </a:solidFill>
                <a:latin typeface="Arial" charset="0"/>
              </a:defRPr>
            </a:lvl1pPr>
            <a:lvl2pPr marL="742950" indent="-285750" eaLnBrk="0" hangingPunct="0">
              <a:spcAft>
                <a:spcPts val="1800"/>
              </a:spcAft>
              <a:buClr>
                <a:srgbClr val="6399C1"/>
              </a:buClr>
              <a:buFont typeface="Arial" charset="0"/>
              <a:buChar char="–"/>
              <a:defRPr>
                <a:solidFill>
                  <a:schemeClr val="tx1"/>
                </a:solidFill>
                <a:latin typeface="Arial" charset="0"/>
              </a:defRPr>
            </a:lvl2pPr>
            <a:lvl3pPr marL="1143000" indent="-228600" eaLnBrk="0" hangingPunct="0">
              <a:spcAft>
                <a:spcPts val="1800"/>
              </a:spcAft>
              <a:buClr>
                <a:srgbClr val="6399C1"/>
              </a:buClr>
              <a:buFont typeface="Arial" charset="0"/>
              <a:buChar char="•"/>
              <a:defRPr>
                <a:solidFill>
                  <a:schemeClr val="tx1"/>
                </a:solidFill>
                <a:latin typeface="Arial" charset="0"/>
              </a:defRPr>
            </a:lvl3pPr>
            <a:lvl4pPr marL="1600200" indent="-228600" eaLnBrk="0" hangingPunct="0">
              <a:spcAft>
                <a:spcPts val="1800"/>
              </a:spcAft>
              <a:buClr>
                <a:srgbClr val="6399C1"/>
              </a:buClr>
              <a:buFont typeface="Arial" charset="0"/>
              <a:buChar char="–"/>
              <a:defRPr>
                <a:solidFill>
                  <a:schemeClr val="tx1"/>
                </a:solidFill>
                <a:latin typeface="Arial" charset="0"/>
              </a:defRPr>
            </a:lvl4pPr>
            <a:lvl5pPr marL="2057400" indent="-228600" eaLnBrk="0" hangingPunct="0">
              <a:spcAft>
                <a:spcPts val="1800"/>
              </a:spcAft>
              <a:buClr>
                <a:srgbClr val="6399C1"/>
              </a:buClr>
              <a:buFont typeface="Arial" charset="0"/>
              <a:buChar char="»"/>
              <a:defRPr>
                <a:solidFill>
                  <a:schemeClr val="tx1"/>
                </a:solidFill>
                <a:latin typeface="Arial" charset="0"/>
              </a:defRPr>
            </a:lvl5pPr>
            <a:lvl6pPr marL="2514600" indent="-228600" eaLnBrk="0" fontAlgn="base" hangingPunct="0">
              <a:spcBef>
                <a:spcPct val="0"/>
              </a:spcBef>
              <a:spcAft>
                <a:spcPts val="1800"/>
              </a:spcAft>
              <a:buClr>
                <a:srgbClr val="6399C1"/>
              </a:buClr>
              <a:buFont typeface="Arial" charset="0"/>
              <a:buChar char="»"/>
              <a:defRPr>
                <a:solidFill>
                  <a:schemeClr val="tx1"/>
                </a:solidFill>
                <a:latin typeface="Arial" charset="0"/>
              </a:defRPr>
            </a:lvl6pPr>
            <a:lvl7pPr marL="2971800" indent="-228600" eaLnBrk="0" fontAlgn="base" hangingPunct="0">
              <a:spcBef>
                <a:spcPct val="0"/>
              </a:spcBef>
              <a:spcAft>
                <a:spcPts val="1800"/>
              </a:spcAft>
              <a:buClr>
                <a:srgbClr val="6399C1"/>
              </a:buClr>
              <a:buFont typeface="Arial" charset="0"/>
              <a:buChar char="»"/>
              <a:defRPr>
                <a:solidFill>
                  <a:schemeClr val="tx1"/>
                </a:solidFill>
                <a:latin typeface="Arial" charset="0"/>
              </a:defRPr>
            </a:lvl7pPr>
            <a:lvl8pPr marL="3429000" indent="-228600" eaLnBrk="0" fontAlgn="base" hangingPunct="0">
              <a:spcBef>
                <a:spcPct val="0"/>
              </a:spcBef>
              <a:spcAft>
                <a:spcPts val="1800"/>
              </a:spcAft>
              <a:buClr>
                <a:srgbClr val="6399C1"/>
              </a:buClr>
              <a:buFont typeface="Arial" charset="0"/>
              <a:buChar char="»"/>
              <a:defRPr>
                <a:solidFill>
                  <a:schemeClr val="tx1"/>
                </a:solidFill>
                <a:latin typeface="Arial" charset="0"/>
              </a:defRPr>
            </a:lvl8pPr>
            <a:lvl9pPr marL="3886200" indent="-228600" eaLnBrk="0" fontAlgn="base" hangingPunct="0">
              <a:spcBef>
                <a:spcPct val="0"/>
              </a:spcBef>
              <a:spcAft>
                <a:spcPts val="1800"/>
              </a:spcAft>
              <a:buClr>
                <a:srgbClr val="6399C1"/>
              </a:buClr>
              <a:buFont typeface="Arial" charset="0"/>
              <a:buChar char="»"/>
              <a:defRPr>
                <a:solidFill>
                  <a:schemeClr val="tx1"/>
                </a:solidFill>
                <a:latin typeface="Arial" charset="0"/>
              </a:defRPr>
            </a:lvl9pPr>
          </a:lstStyle>
          <a:p>
            <a:pPr eaLnBrk="1" hangingPunct="1">
              <a:spcAft>
                <a:spcPct val="0"/>
              </a:spcAft>
              <a:buClrTx/>
              <a:buFontTx/>
              <a:buNone/>
            </a:pPr>
            <a:r>
              <a:rPr lang="en-US" altLang="en-US" sz="800" dirty="0">
                <a:latin typeface="Myriad Web Pro" pitchFamily="34" charset="0"/>
              </a:rPr>
              <a:t>Source: American Association of Medical Colleges (AAMC), Annual Development Survey</a:t>
            </a:r>
          </a:p>
        </p:txBody>
      </p:sp>
      <p:pic>
        <p:nvPicPr>
          <p:cNvPr id="1331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5738" y="1219200"/>
            <a:ext cx="65817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8" name="Picture 10"/>
          <p:cNvPicPr>
            <a:picLocks noChangeAspect="1" noChangeArrowheads="1"/>
          </p:cNvPicPr>
          <p:nvPr/>
        </p:nvPicPr>
        <p:blipFill>
          <a:blip r:embed="rId3">
            <a:extLst>
              <a:ext uri="{28A0092B-C50C-407E-A947-70E740481C1C}">
                <a14:useLocalDpi xmlns:a14="http://schemas.microsoft.com/office/drawing/2010/main" val="0"/>
              </a:ext>
            </a:extLst>
          </a:blip>
          <a:srcRect l="25253" r="23825" b="2811"/>
          <a:stretch>
            <a:fillRect/>
          </a:stretch>
        </p:blipFill>
        <p:spPr bwMode="auto">
          <a:xfrm>
            <a:off x="2590800" y="2590800"/>
            <a:ext cx="3962400" cy="389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32269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04825"/>
            <a:ext cx="8458200" cy="561975"/>
          </a:xfrm>
        </p:spPr>
        <p:txBody>
          <a:bodyPr>
            <a:noAutofit/>
          </a:bodyPr>
          <a:lstStyle/>
          <a:p>
            <a:pPr>
              <a:defRPr/>
            </a:pPr>
            <a:r>
              <a:rPr lang="en-US" sz="2400" b="1" dirty="0" smtClean="0"/>
              <a:t>Total Private Gift Support (Cash) by Donor Source, </a:t>
            </a:r>
            <a:br>
              <a:rPr lang="en-US" sz="2400" b="1" dirty="0" smtClean="0"/>
            </a:br>
            <a:r>
              <a:rPr lang="en-US" sz="2400" b="1" dirty="0" smtClean="0"/>
              <a:t>Three-year Average, </a:t>
            </a:r>
            <a:r>
              <a:rPr lang="en-US" sz="2000" b="1" dirty="0" smtClean="0"/>
              <a:t>FY11-FY13</a:t>
            </a:r>
            <a:r>
              <a:rPr lang="en-US" sz="2400" b="1" dirty="0" smtClean="0"/>
              <a:t> (</a:t>
            </a:r>
            <a:r>
              <a:rPr lang="en-US" sz="2000" b="1" dirty="0" smtClean="0"/>
              <a:t>2013 </a:t>
            </a:r>
            <a:r>
              <a:rPr lang="en-US" sz="2400" b="1" dirty="0" smtClean="0"/>
              <a:t>data latest published) </a:t>
            </a:r>
            <a:endParaRPr lang="en-US" sz="2400" b="1" dirty="0"/>
          </a:p>
        </p:txBody>
      </p:sp>
      <p:pic>
        <p:nvPicPr>
          <p:cNvPr id="24579" name="Picture 2"/>
          <p:cNvPicPr>
            <a:picLocks noChangeAspect="1" noChangeArrowheads="1"/>
          </p:cNvPicPr>
          <p:nvPr/>
        </p:nvPicPr>
        <p:blipFill>
          <a:blip r:embed="rId3">
            <a:extLst>
              <a:ext uri="{28A0092B-C50C-407E-A947-70E740481C1C}">
                <a14:useLocalDpi xmlns:a14="http://schemas.microsoft.com/office/drawing/2010/main" val="0"/>
              </a:ext>
            </a:extLst>
          </a:blip>
          <a:srcRect l="18375" r="17657" b="6194"/>
          <a:stretch>
            <a:fillRect/>
          </a:stretch>
        </p:blipFill>
        <p:spPr bwMode="auto">
          <a:xfrm>
            <a:off x="69850" y="1757363"/>
            <a:ext cx="3943350" cy="389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0" name="TextBox 5"/>
          <p:cNvSpPr txBox="1">
            <a:spLocks noChangeArrowheads="1"/>
          </p:cNvSpPr>
          <p:nvPr/>
        </p:nvSpPr>
        <p:spPr bwMode="auto">
          <a:xfrm>
            <a:off x="677863" y="1438275"/>
            <a:ext cx="27273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ts val="1800"/>
              </a:spcAft>
              <a:buClr>
                <a:srgbClr val="6399C1"/>
              </a:buClr>
              <a:buFont typeface="Courier New" pitchFamily="49" charset="0"/>
              <a:buChar char="o"/>
              <a:defRPr>
                <a:solidFill>
                  <a:schemeClr val="tx1"/>
                </a:solidFill>
                <a:latin typeface="Arial" charset="0"/>
              </a:defRPr>
            </a:lvl1pPr>
            <a:lvl2pPr marL="742950" indent="-285750" eaLnBrk="0" hangingPunct="0">
              <a:spcAft>
                <a:spcPts val="1800"/>
              </a:spcAft>
              <a:buClr>
                <a:srgbClr val="6399C1"/>
              </a:buClr>
              <a:buFont typeface="Arial" charset="0"/>
              <a:buChar char="–"/>
              <a:defRPr>
                <a:solidFill>
                  <a:schemeClr val="tx1"/>
                </a:solidFill>
                <a:latin typeface="Arial" charset="0"/>
              </a:defRPr>
            </a:lvl2pPr>
            <a:lvl3pPr marL="1143000" indent="-228600" eaLnBrk="0" hangingPunct="0">
              <a:spcAft>
                <a:spcPts val="1800"/>
              </a:spcAft>
              <a:buClr>
                <a:srgbClr val="6399C1"/>
              </a:buClr>
              <a:buFont typeface="Arial" charset="0"/>
              <a:buChar char="•"/>
              <a:defRPr>
                <a:solidFill>
                  <a:schemeClr val="tx1"/>
                </a:solidFill>
                <a:latin typeface="Arial" charset="0"/>
              </a:defRPr>
            </a:lvl3pPr>
            <a:lvl4pPr marL="1600200" indent="-228600" eaLnBrk="0" hangingPunct="0">
              <a:spcAft>
                <a:spcPts val="1800"/>
              </a:spcAft>
              <a:buClr>
                <a:srgbClr val="6399C1"/>
              </a:buClr>
              <a:buFont typeface="Arial" charset="0"/>
              <a:buChar char="–"/>
              <a:defRPr>
                <a:solidFill>
                  <a:schemeClr val="tx1"/>
                </a:solidFill>
                <a:latin typeface="Arial" charset="0"/>
              </a:defRPr>
            </a:lvl4pPr>
            <a:lvl5pPr marL="2057400" indent="-228600" eaLnBrk="0" hangingPunct="0">
              <a:spcAft>
                <a:spcPts val="1800"/>
              </a:spcAft>
              <a:buClr>
                <a:srgbClr val="6399C1"/>
              </a:buClr>
              <a:buFont typeface="Arial" charset="0"/>
              <a:buChar char="»"/>
              <a:defRPr>
                <a:solidFill>
                  <a:schemeClr val="tx1"/>
                </a:solidFill>
                <a:latin typeface="Arial" charset="0"/>
              </a:defRPr>
            </a:lvl5pPr>
            <a:lvl6pPr marL="2514600" indent="-228600" eaLnBrk="0" fontAlgn="base" hangingPunct="0">
              <a:spcBef>
                <a:spcPct val="0"/>
              </a:spcBef>
              <a:spcAft>
                <a:spcPts val="1800"/>
              </a:spcAft>
              <a:buClr>
                <a:srgbClr val="6399C1"/>
              </a:buClr>
              <a:buFont typeface="Arial" charset="0"/>
              <a:buChar char="»"/>
              <a:defRPr>
                <a:solidFill>
                  <a:schemeClr val="tx1"/>
                </a:solidFill>
                <a:latin typeface="Arial" charset="0"/>
              </a:defRPr>
            </a:lvl6pPr>
            <a:lvl7pPr marL="2971800" indent="-228600" eaLnBrk="0" fontAlgn="base" hangingPunct="0">
              <a:spcBef>
                <a:spcPct val="0"/>
              </a:spcBef>
              <a:spcAft>
                <a:spcPts val="1800"/>
              </a:spcAft>
              <a:buClr>
                <a:srgbClr val="6399C1"/>
              </a:buClr>
              <a:buFont typeface="Arial" charset="0"/>
              <a:buChar char="»"/>
              <a:defRPr>
                <a:solidFill>
                  <a:schemeClr val="tx1"/>
                </a:solidFill>
                <a:latin typeface="Arial" charset="0"/>
              </a:defRPr>
            </a:lvl7pPr>
            <a:lvl8pPr marL="3429000" indent="-228600" eaLnBrk="0" fontAlgn="base" hangingPunct="0">
              <a:spcBef>
                <a:spcPct val="0"/>
              </a:spcBef>
              <a:spcAft>
                <a:spcPts val="1800"/>
              </a:spcAft>
              <a:buClr>
                <a:srgbClr val="6399C1"/>
              </a:buClr>
              <a:buFont typeface="Arial" charset="0"/>
              <a:buChar char="»"/>
              <a:defRPr>
                <a:solidFill>
                  <a:schemeClr val="tx1"/>
                </a:solidFill>
                <a:latin typeface="Arial" charset="0"/>
              </a:defRPr>
            </a:lvl8pPr>
            <a:lvl9pPr marL="3886200" indent="-228600" eaLnBrk="0" fontAlgn="base" hangingPunct="0">
              <a:spcBef>
                <a:spcPct val="0"/>
              </a:spcBef>
              <a:spcAft>
                <a:spcPts val="1800"/>
              </a:spcAft>
              <a:buClr>
                <a:srgbClr val="6399C1"/>
              </a:buClr>
              <a:buFont typeface="Arial" charset="0"/>
              <a:buChar char="»"/>
              <a:defRPr>
                <a:solidFill>
                  <a:schemeClr val="tx1"/>
                </a:solidFill>
                <a:latin typeface="Arial" charset="0"/>
              </a:defRPr>
            </a:lvl9pPr>
          </a:lstStyle>
          <a:p>
            <a:pPr eaLnBrk="1" hangingPunct="1">
              <a:spcAft>
                <a:spcPct val="0"/>
              </a:spcAft>
              <a:buClrTx/>
              <a:buFontTx/>
              <a:buNone/>
            </a:pPr>
            <a:r>
              <a:rPr lang="en-US" altLang="en-US" sz="1200" b="1"/>
              <a:t>Mean of Top 10 AAMC Institutions*</a:t>
            </a:r>
          </a:p>
        </p:txBody>
      </p:sp>
      <p:pic>
        <p:nvPicPr>
          <p:cNvPr id="24581" name="Picture 3"/>
          <p:cNvPicPr>
            <a:picLocks noChangeAspect="1" noChangeArrowheads="1"/>
          </p:cNvPicPr>
          <p:nvPr/>
        </p:nvPicPr>
        <p:blipFill>
          <a:blip r:embed="rId4">
            <a:extLst>
              <a:ext uri="{28A0092B-C50C-407E-A947-70E740481C1C}">
                <a14:useLocalDpi xmlns:a14="http://schemas.microsoft.com/office/drawing/2010/main" val="0"/>
              </a:ext>
            </a:extLst>
          </a:blip>
          <a:srcRect l="21625" t="-2" r="19382" b="8446"/>
          <a:stretch>
            <a:fillRect/>
          </a:stretch>
        </p:blipFill>
        <p:spPr bwMode="auto">
          <a:xfrm>
            <a:off x="4957763" y="1697038"/>
            <a:ext cx="3763962"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2" name="TextBox 9"/>
          <p:cNvSpPr txBox="1">
            <a:spLocks noChangeArrowheads="1"/>
          </p:cNvSpPr>
          <p:nvPr/>
        </p:nvSpPr>
        <p:spPr bwMode="auto">
          <a:xfrm>
            <a:off x="5653088" y="1481138"/>
            <a:ext cx="23733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ts val="1800"/>
              </a:spcAft>
              <a:buClr>
                <a:srgbClr val="6399C1"/>
              </a:buClr>
              <a:buFont typeface="Courier New" pitchFamily="49" charset="0"/>
              <a:buChar char="o"/>
              <a:defRPr>
                <a:solidFill>
                  <a:schemeClr val="tx1"/>
                </a:solidFill>
                <a:latin typeface="Arial" charset="0"/>
              </a:defRPr>
            </a:lvl1pPr>
            <a:lvl2pPr marL="742950" indent="-285750" eaLnBrk="0" hangingPunct="0">
              <a:spcAft>
                <a:spcPts val="1800"/>
              </a:spcAft>
              <a:buClr>
                <a:srgbClr val="6399C1"/>
              </a:buClr>
              <a:buFont typeface="Arial" charset="0"/>
              <a:buChar char="–"/>
              <a:defRPr>
                <a:solidFill>
                  <a:schemeClr val="tx1"/>
                </a:solidFill>
                <a:latin typeface="Arial" charset="0"/>
              </a:defRPr>
            </a:lvl2pPr>
            <a:lvl3pPr marL="1143000" indent="-228600" eaLnBrk="0" hangingPunct="0">
              <a:spcAft>
                <a:spcPts val="1800"/>
              </a:spcAft>
              <a:buClr>
                <a:srgbClr val="6399C1"/>
              </a:buClr>
              <a:buFont typeface="Arial" charset="0"/>
              <a:buChar char="•"/>
              <a:defRPr>
                <a:solidFill>
                  <a:schemeClr val="tx1"/>
                </a:solidFill>
                <a:latin typeface="Arial" charset="0"/>
              </a:defRPr>
            </a:lvl3pPr>
            <a:lvl4pPr marL="1600200" indent="-228600" eaLnBrk="0" hangingPunct="0">
              <a:spcAft>
                <a:spcPts val="1800"/>
              </a:spcAft>
              <a:buClr>
                <a:srgbClr val="6399C1"/>
              </a:buClr>
              <a:buFont typeface="Arial" charset="0"/>
              <a:buChar char="–"/>
              <a:defRPr>
                <a:solidFill>
                  <a:schemeClr val="tx1"/>
                </a:solidFill>
                <a:latin typeface="Arial" charset="0"/>
              </a:defRPr>
            </a:lvl4pPr>
            <a:lvl5pPr marL="2057400" indent="-228600" eaLnBrk="0" hangingPunct="0">
              <a:spcAft>
                <a:spcPts val="1800"/>
              </a:spcAft>
              <a:buClr>
                <a:srgbClr val="6399C1"/>
              </a:buClr>
              <a:buFont typeface="Arial" charset="0"/>
              <a:buChar char="»"/>
              <a:defRPr>
                <a:solidFill>
                  <a:schemeClr val="tx1"/>
                </a:solidFill>
                <a:latin typeface="Arial" charset="0"/>
              </a:defRPr>
            </a:lvl5pPr>
            <a:lvl6pPr marL="2514600" indent="-228600" eaLnBrk="0" fontAlgn="base" hangingPunct="0">
              <a:spcBef>
                <a:spcPct val="0"/>
              </a:spcBef>
              <a:spcAft>
                <a:spcPts val="1800"/>
              </a:spcAft>
              <a:buClr>
                <a:srgbClr val="6399C1"/>
              </a:buClr>
              <a:buFont typeface="Arial" charset="0"/>
              <a:buChar char="»"/>
              <a:defRPr>
                <a:solidFill>
                  <a:schemeClr val="tx1"/>
                </a:solidFill>
                <a:latin typeface="Arial" charset="0"/>
              </a:defRPr>
            </a:lvl6pPr>
            <a:lvl7pPr marL="2971800" indent="-228600" eaLnBrk="0" fontAlgn="base" hangingPunct="0">
              <a:spcBef>
                <a:spcPct val="0"/>
              </a:spcBef>
              <a:spcAft>
                <a:spcPts val="1800"/>
              </a:spcAft>
              <a:buClr>
                <a:srgbClr val="6399C1"/>
              </a:buClr>
              <a:buFont typeface="Arial" charset="0"/>
              <a:buChar char="»"/>
              <a:defRPr>
                <a:solidFill>
                  <a:schemeClr val="tx1"/>
                </a:solidFill>
                <a:latin typeface="Arial" charset="0"/>
              </a:defRPr>
            </a:lvl7pPr>
            <a:lvl8pPr marL="3429000" indent="-228600" eaLnBrk="0" fontAlgn="base" hangingPunct="0">
              <a:spcBef>
                <a:spcPct val="0"/>
              </a:spcBef>
              <a:spcAft>
                <a:spcPts val="1800"/>
              </a:spcAft>
              <a:buClr>
                <a:srgbClr val="6399C1"/>
              </a:buClr>
              <a:buFont typeface="Arial" charset="0"/>
              <a:buChar char="»"/>
              <a:defRPr>
                <a:solidFill>
                  <a:schemeClr val="tx1"/>
                </a:solidFill>
                <a:latin typeface="Arial" charset="0"/>
              </a:defRPr>
            </a:lvl8pPr>
            <a:lvl9pPr marL="3886200" indent="-228600" eaLnBrk="0" fontAlgn="base" hangingPunct="0">
              <a:spcBef>
                <a:spcPct val="0"/>
              </a:spcBef>
              <a:spcAft>
                <a:spcPts val="1800"/>
              </a:spcAft>
              <a:buClr>
                <a:srgbClr val="6399C1"/>
              </a:buClr>
              <a:buFont typeface="Arial" charset="0"/>
              <a:buChar char="»"/>
              <a:defRPr>
                <a:solidFill>
                  <a:schemeClr val="tx1"/>
                </a:solidFill>
                <a:latin typeface="Arial" charset="0"/>
              </a:defRPr>
            </a:lvl9pPr>
          </a:lstStyle>
          <a:p>
            <a:pPr eaLnBrk="1" hangingPunct="1">
              <a:spcAft>
                <a:spcPct val="0"/>
              </a:spcAft>
              <a:buClrTx/>
              <a:buFontTx/>
              <a:buNone/>
            </a:pPr>
            <a:r>
              <a:rPr lang="en-US" altLang="en-US" sz="1200" b="1"/>
              <a:t>Mean of All AAMC Institutions</a:t>
            </a:r>
          </a:p>
        </p:txBody>
      </p:sp>
      <p:sp>
        <p:nvSpPr>
          <p:cNvPr id="24583" name="TextBox 6"/>
          <p:cNvSpPr txBox="1">
            <a:spLocks noChangeArrowheads="1"/>
          </p:cNvSpPr>
          <p:nvPr/>
        </p:nvSpPr>
        <p:spPr bwMode="auto">
          <a:xfrm>
            <a:off x="284163" y="5651500"/>
            <a:ext cx="8904287"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ts val="1800"/>
              </a:spcAft>
              <a:buClr>
                <a:srgbClr val="6399C1"/>
              </a:buClr>
              <a:buFont typeface="Courier New" pitchFamily="49" charset="0"/>
              <a:buChar char="o"/>
              <a:defRPr>
                <a:solidFill>
                  <a:schemeClr val="tx1"/>
                </a:solidFill>
                <a:latin typeface="Arial" charset="0"/>
              </a:defRPr>
            </a:lvl1pPr>
            <a:lvl2pPr marL="742950" indent="-285750" eaLnBrk="0" hangingPunct="0">
              <a:spcAft>
                <a:spcPts val="1800"/>
              </a:spcAft>
              <a:buClr>
                <a:srgbClr val="6399C1"/>
              </a:buClr>
              <a:buFont typeface="Arial" charset="0"/>
              <a:buChar char="–"/>
              <a:defRPr>
                <a:solidFill>
                  <a:schemeClr val="tx1"/>
                </a:solidFill>
                <a:latin typeface="Arial" charset="0"/>
              </a:defRPr>
            </a:lvl2pPr>
            <a:lvl3pPr marL="1143000" indent="-228600" eaLnBrk="0" hangingPunct="0">
              <a:spcAft>
                <a:spcPts val="1800"/>
              </a:spcAft>
              <a:buClr>
                <a:srgbClr val="6399C1"/>
              </a:buClr>
              <a:buFont typeface="Arial" charset="0"/>
              <a:buChar char="•"/>
              <a:defRPr>
                <a:solidFill>
                  <a:schemeClr val="tx1"/>
                </a:solidFill>
                <a:latin typeface="Arial" charset="0"/>
              </a:defRPr>
            </a:lvl3pPr>
            <a:lvl4pPr marL="1600200" indent="-228600" eaLnBrk="0" hangingPunct="0">
              <a:spcAft>
                <a:spcPts val="1800"/>
              </a:spcAft>
              <a:buClr>
                <a:srgbClr val="6399C1"/>
              </a:buClr>
              <a:buFont typeface="Arial" charset="0"/>
              <a:buChar char="–"/>
              <a:defRPr>
                <a:solidFill>
                  <a:schemeClr val="tx1"/>
                </a:solidFill>
                <a:latin typeface="Arial" charset="0"/>
              </a:defRPr>
            </a:lvl4pPr>
            <a:lvl5pPr marL="2057400" indent="-228600" eaLnBrk="0" hangingPunct="0">
              <a:spcAft>
                <a:spcPts val="1800"/>
              </a:spcAft>
              <a:buClr>
                <a:srgbClr val="6399C1"/>
              </a:buClr>
              <a:buFont typeface="Arial" charset="0"/>
              <a:buChar char="»"/>
              <a:defRPr>
                <a:solidFill>
                  <a:schemeClr val="tx1"/>
                </a:solidFill>
                <a:latin typeface="Arial" charset="0"/>
              </a:defRPr>
            </a:lvl5pPr>
            <a:lvl6pPr marL="2514600" indent="-228600" eaLnBrk="0" fontAlgn="base" hangingPunct="0">
              <a:spcBef>
                <a:spcPct val="0"/>
              </a:spcBef>
              <a:spcAft>
                <a:spcPts val="1800"/>
              </a:spcAft>
              <a:buClr>
                <a:srgbClr val="6399C1"/>
              </a:buClr>
              <a:buFont typeface="Arial" charset="0"/>
              <a:buChar char="»"/>
              <a:defRPr>
                <a:solidFill>
                  <a:schemeClr val="tx1"/>
                </a:solidFill>
                <a:latin typeface="Arial" charset="0"/>
              </a:defRPr>
            </a:lvl6pPr>
            <a:lvl7pPr marL="2971800" indent="-228600" eaLnBrk="0" fontAlgn="base" hangingPunct="0">
              <a:spcBef>
                <a:spcPct val="0"/>
              </a:spcBef>
              <a:spcAft>
                <a:spcPts val="1800"/>
              </a:spcAft>
              <a:buClr>
                <a:srgbClr val="6399C1"/>
              </a:buClr>
              <a:buFont typeface="Arial" charset="0"/>
              <a:buChar char="»"/>
              <a:defRPr>
                <a:solidFill>
                  <a:schemeClr val="tx1"/>
                </a:solidFill>
                <a:latin typeface="Arial" charset="0"/>
              </a:defRPr>
            </a:lvl7pPr>
            <a:lvl8pPr marL="3429000" indent="-228600" eaLnBrk="0" fontAlgn="base" hangingPunct="0">
              <a:spcBef>
                <a:spcPct val="0"/>
              </a:spcBef>
              <a:spcAft>
                <a:spcPts val="1800"/>
              </a:spcAft>
              <a:buClr>
                <a:srgbClr val="6399C1"/>
              </a:buClr>
              <a:buFont typeface="Arial" charset="0"/>
              <a:buChar char="»"/>
              <a:defRPr>
                <a:solidFill>
                  <a:schemeClr val="tx1"/>
                </a:solidFill>
                <a:latin typeface="Arial" charset="0"/>
              </a:defRPr>
            </a:lvl8pPr>
            <a:lvl9pPr marL="3886200" indent="-228600" eaLnBrk="0" fontAlgn="base" hangingPunct="0">
              <a:spcBef>
                <a:spcPct val="0"/>
              </a:spcBef>
              <a:spcAft>
                <a:spcPts val="1800"/>
              </a:spcAft>
              <a:buClr>
                <a:srgbClr val="6399C1"/>
              </a:buClr>
              <a:buFont typeface="Arial" charset="0"/>
              <a:buChar char="»"/>
              <a:defRPr>
                <a:solidFill>
                  <a:schemeClr val="tx1"/>
                </a:solidFill>
                <a:latin typeface="Arial" charset="0"/>
              </a:defRPr>
            </a:lvl9pPr>
          </a:lstStyle>
          <a:p>
            <a:pPr eaLnBrk="1" hangingPunct="1">
              <a:spcAft>
                <a:spcPct val="0"/>
              </a:spcAft>
              <a:buClrTx/>
              <a:buFontTx/>
              <a:buNone/>
            </a:pPr>
            <a:r>
              <a:rPr lang="en-US" altLang="en-US" sz="900" dirty="0"/>
              <a:t>*The Top 10 AAMC Institutions include: Stanford University School of Medicine; University of California, San Francisco, School of Medicine; Memorial Sloan-Kettering </a:t>
            </a:r>
          </a:p>
          <a:p>
            <a:pPr eaLnBrk="1" hangingPunct="1">
              <a:spcAft>
                <a:spcPct val="0"/>
              </a:spcAft>
              <a:buClrTx/>
              <a:buFontTx/>
              <a:buNone/>
            </a:pPr>
            <a:r>
              <a:rPr lang="en-US" altLang="en-US" sz="900" dirty="0"/>
              <a:t>Cancer Center; Johns Hopkins Medicine; Mayo Medical School; NYU School of Medicine; The University of Texas MD Anderson Cancer Center; Icahn School of Medicine </a:t>
            </a:r>
          </a:p>
          <a:p>
            <a:pPr eaLnBrk="1" hangingPunct="1">
              <a:spcAft>
                <a:spcPct val="0"/>
              </a:spcAft>
              <a:buClrTx/>
              <a:buFontTx/>
              <a:buNone/>
            </a:pPr>
            <a:r>
              <a:rPr lang="en-US" altLang="en-US" sz="900" dirty="0"/>
              <a:t>at Mount Sinai; Massachusetts General Hospital; and University of Pennsylvania Health System.</a:t>
            </a:r>
          </a:p>
          <a:p>
            <a:pPr eaLnBrk="1" hangingPunct="1">
              <a:spcAft>
                <a:spcPct val="0"/>
              </a:spcAft>
              <a:buClrTx/>
              <a:buFontTx/>
              <a:buNone/>
            </a:pPr>
            <a:endParaRPr lang="en-US" altLang="en-US" sz="900" dirty="0"/>
          </a:p>
          <a:p>
            <a:pPr eaLnBrk="1" hangingPunct="1">
              <a:spcAft>
                <a:spcPct val="0"/>
              </a:spcAft>
              <a:buClrTx/>
              <a:buFontTx/>
              <a:buNone/>
            </a:pPr>
            <a:r>
              <a:rPr lang="en-US" altLang="en-US" sz="900" dirty="0" smtClean="0"/>
              <a:t>						Source</a:t>
            </a:r>
            <a:r>
              <a:rPr lang="en-US" altLang="en-US" sz="900" dirty="0"/>
              <a:t>: Association of American Medical Colleges (AAMC)</a:t>
            </a:r>
          </a:p>
        </p:txBody>
      </p:sp>
    </p:spTree>
    <p:extLst>
      <p:ext uri="{BB962C8B-B14F-4D97-AF65-F5344CB8AC3E}">
        <p14:creationId xmlns:p14="http://schemas.microsoft.com/office/powerpoint/2010/main" val="2182561066"/>
      </p:ext>
    </p:extLst>
  </p:cSld>
  <p:clrMapOvr>
    <a:masterClrMapping/>
  </p:clrMapOvr>
  <p:timing>
    <p:tnLst>
      <p:par>
        <p:cTn id="1" dur="indefinite" restart="never" nodeType="tmRoot"/>
      </p:par>
    </p:tnLst>
  </p:timing>
</p:sld>
</file>

<file path=ppt/theme/theme1.xml><?xml version="1.0" encoding="utf-8"?>
<a:theme xmlns:a="http://schemas.openxmlformats.org/drawingml/2006/main" name="3_Office Theme">
  <a:themeElements>
    <a:clrScheme name="GG+A">
      <a:dk1>
        <a:srgbClr val="414141"/>
      </a:dk1>
      <a:lt1>
        <a:srgbClr val="FFFFFF"/>
      </a:lt1>
      <a:dk2>
        <a:srgbClr val="4E8ABE"/>
      </a:dk2>
      <a:lt2>
        <a:srgbClr val="BEC0C2"/>
      </a:lt2>
      <a:accent1>
        <a:srgbClr val="978981"/>
      </a:accent1>
      <a:accent2>
        <a:srgbClr val="92A5A4"/>
      </a:accent2>
      <a:accent3>
        <a:srgbClr val="335C64"/>
      </a:accent3>
      <a:accent4>
        <a:srgbClr val="70535C"/>
      </a:accent4>
      <a:accent5>
        <a:srgbClr val="737144"/>
      </a:accent5>
      <a:accent6>
        <a:srgbClr val="CFA75D"/>
      </a:accent6>
      <a:hlink>
        <a:srgbClr val="0000FF"/>
      </a:hlink>
      <a:folHlink>
        <a:srgbClr val="800080"/>
      </a:folHlink>
    </a:clrScheme>
    <a:fontScheme name="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dirty="0" smtClean="0">
            <a:latin typeface="+mn-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2071</TotalTime>
  <Words>874</Words>
  <Application>Microsoft Office PowerPoint</Application>
  <PresentationFormat>On-screen Show (4:3)</PresentationFormat>
  <Paragraphs>113</Paragraphs>
  <Slides>15</Slides>
  <Notes>11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3_Office Theme</vt:lpstr>
      <vt:lpstr>Giving Trends in Healthcare </vt:lpstr>
      <vt:lpstr>GG+A Special Analysis: Giving USA 2015</vt:lpstr>
      <vt:lpstr>GG+A Special Analysis: Giving USA 2015   Session 4  -  Healthcare</vt:lpstr>
      <vt:lpstr>2014 Contributions by Source</vt:lpstr>
      <vt:lpstr>2014 Contributions by Type of Recipient Organization</vt:lpstr>
      <vt:lpstr>Changes in Giving by Source</vt:lpstr>
      <vt:lpstr>Giving to Health, 1974 - 2014</vt:lpstr>
      <vt:lpstr>Average Total Private Support (cash) by Source   All AAMC Institutions (2013 data latest published)</vt:lpstr>
      <vt:lpstr>Total Private Gift Support (Cash) by Donor Source,  Three-year Average, FY11-FY13 (2013 data latest published) </vt:lpstr>
      <vt:lpstr>GG+A Special Analysis: Giving USA 2015   Session 4  -  Healthcare</vt:lpstr>
      <vt:lpstr>Trends in Healthcare and Academic Medicine Philanthropy</vt:lpstr>
      <vt:lpstr>Trends in Healthcare and Academic Medicine Philanthropy</vt:lpstr>
      <vt:lpstr>Key Observations about Large Healthcare Donors </vt:lpstr>
      <vt:lpstr>GG+A Special Analysis: Giving USA 2015  - Healthcare</vt:lpstr>
      <vt:lpstr>PowerPoint Presentation</vt:lpstr>
    </vt:vector>
  </TitlesOfParts>
  <Company>Grenzebach Glier and Associates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Rooney, Claire</dc:creator>
  <cp:lastModifiedBy>Barnett, Jeanie</cp:lastModifiedBy>
  <cp:revision>161</cp:revision>
  <cp:lastPrinted>2014-10-07T13:25:30Z</cp:lastPrinted>
  <dcterms:created xsi:type="dcterms:W3CDTF">2014-10-06T19:24:54Z</dcterms:created>
  <dcterms:modified xsi:type="dcterms:W3CDTF">2015-06-18T17:13:51Z</dcterms:modified>
</cp:coreProperties>
</file>