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ney, Claire" initials="CR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54C"/>
    <a:srgbClr val="4E8ABE"/>
    <a:srgbClr val="284D6E"/>
    <a:srgbClr val="ADC8E1"/>
    <a:srgbClr val="305C84"/>
    <a:srgbClr val="274B6B"/>
    <a:srgbClr val="000000"/>
    <a:srgbClr val="B9D0E5"/>
    <a:srgbClr val="969696"/>
    <a:srgbClr val="84A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9634" autoAdjust="0"/>
  </p:normalViewPr>
  <p:slideViewPr>
    <p:cSldViewPr>
      <p:cViewPr>
        <p:scale>
          <a:sx n="70" d="100"/>
          <a:sy n="70" d="100"/>
        </p:scale>
        <p:origin x="-2814" y="-1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-37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5455138-62B2-4A1C-95DD-936175ECED6F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140B596-BBAD-4D80-B5C8-14FD1A4C8E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832214-975A-47B0-B30C-183BB1A4F40F}" type="datetimeFigureOut">
              <a:rPr lang="en-US" smtClean="0"/>
              <a:t>6/18/2015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4C9F0E0-482D-4CEF-A4C1-A682C00354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92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02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9F0E0-482D-4CEF-A4C1-A682C0035437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876800"/>
            <a:ext cx="5476875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40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301625" y="6456363"/>
            <a:ext cx="8574088" cy="0"/>
          </a:xfrm>
          <a:prstGeom prst="line">
            <a:avLst/>
          </a:prstGeom>
          <a:solidFill>
            <a:srgbClr val="C3D8E7"/>
          </a:solidFill>
          <a:ln w="317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82563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B61DC403-2EEB-41B9-845E-57B8AC7BA289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581144"/>
            <a:ext cx="6062472" cy="22768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4581144"/>
            <a:ext cx="2971800" cy="2276856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72200" y="3133344"/>
            <a:ext cx="2971800" cy="13624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3146863"/>
            <a:ext cx="6062472" cy="1358462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200" b="1" cap="smal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39000" y="6019800"/>
            <a:ext cx="189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86289"/>
            <a:ext cx="6062472" cy="1362456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4000" b="1" cap="small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Client Name</a:t>
            </a:r>
            <a:endParaRPr lang="en-US" dirty="0"/>
          </a:p>
        </p:txBody>
      </p:sp>
      <p:sp>
        <p:nvSpPr>
          <p:cNvPr id="25" name="TextBox 24"/>
          <p:cNvSpPr txBox="1"/>
          <p:nvPr userDrawn="1"/>
        </p:nvSpPr>
        <p:spPr>
          <a:xfrm>
            <a:off x="6248400" y="4718286"/>
            <a:ext cx="2590800" cy="102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1100" b="1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Grenzebach Glier and Associates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401 N. Michigan Avenue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Suite 2800</a:t>
            </a:r>
          </a:p>
          <a:p>
            <a:pPr>
              <a:lnSpc>
                <a:spcPct val="110000"/>
              </a:lnSpc>
              <a:defRPr/>
            </a:pP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Chicago, Illinois  60611</a:t>
            </a:r>
          </a:p>
          <a:p>
            <a:pPr>
              <a:lnSpc>
                <a:spcPct val="110000"/>
              </a:lnSpc>
              <a:defRPr/>
            </a:pPr>
            <a:r>
              <a:rPr lang="en-US" sz="1100" i="1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tel</a:t>
            </a:r>
            <a:r>
              <a:rPr lang="en-US" sz="1100" kern="0" cap="none" baseline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312.372.4040</a:t>
            </a:r>
          </a:p>
        </p:txBody>
      </p:sp>
      <p:sp>
        <p:nvSpPr>
          <p:cNvPr id="27" name="Title 1"/>
          <p:cNvSpPr txBox="1">
            <a:spLocks/>
          </p:cNvSpPr>
          <p:nvPr userDrawn="1"/>
        </p:nvSpPr>
        <p:spPr>
          <a:xfrm>
            <a:off x="76200" y="2590800"/>
            <a:ext cx="5943600" cy="533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9pPr>
          </a:lstStyle>
          <a:p>
            <a:pPr algn="l"/>
            <a:endParaRPr lang="en-US" sz="1600" i="1" cap="none" baseline="0" dirty="0">
              <a:latin typeface="+mn-lt"/>
            </a:endParaRPr>
          </a:p>
        </p:txBody>
      </p:sp>
      <p:sp>
        <p:nvSpPr>
          <p:cNvPr id="28" name="Title 1"/>
          <p:cNvSpPr txBox="1">
            <a:spLocks/>
          </p:cNvSpPr>
          <p:nvPr userDrawn="1"/>
        </p:nvSpPr>
        <p:spPr>
          <a:xfrm>
            <a:off x="6553200" y="2590800"/>
            <a:ext cx="2514600" cy="5334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kern="1200" cap="all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D15700"/>
                </a:solidFill>
                <a:latin typeface="Myriad Web Pro" pitchFamily="34" charset="0"/>
              </a:defRPr>
            </a:lvl9pPr>
          </a:lstStyle>
          <a:p>
            <a:pPr algn="r"/>
            <a:endParaRPr lang="en-US" sz="1600" i="1" cap="none" baseline="0" dirty="0">
              <a:latin typeface="+mn-lt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2718238"/>
            <a:ext cx="2940558" cy="381000"/>
          </a:xfrm>
        </p:spPr>
        <p:txBody>
          <a:bodyPr/>
          <a:lstStyle>
            <a:lvl1pPr marL="0" indent="0" algn="r">
              <a:buNone/>
              <a:defRPr sz="1600" i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date</a:t>
            </a:r>
            <a:endParaRPr lang="en-US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743200"/>
            <a:ext cx="6019800" cy="381000"/>
          </a:xfrm>
        </p:spPr>
        <p:txBody>
          <a:bodyPr/>
          <a:lstStyle>
            <a:lvl1pPr marL="0" indent="0" algn="l">
              <a:buNone/>
              <a:defRPr sz="2400" i="1" baseline="0">
                <a:latin typeface="+mn-lt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3" hasCustomPrompt="1"/>
          </p:nvPr>
        </p:nvSpPr>
        <p:spPr>
          <a:xfrm>
            <a:off x="6299035" y="3133344"/>
            <a:ext cx="2844965" cy="1454150"/>
          </a:xfrm>
        </p:spPr>
        <p:txBody>
          <a:bodyPr/>
          <a:lstStyle>
            <a:lvl1pPr marL="0" indent="0" algn="r">
              <a:spcAft>
                <a:spcPts val="600"/>
              </a:spcAft>
              <a:buNone/>
              <a:defRPr sz="1400" b="1" baseline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Consultant Name</a:t>
            </a:r>
          </a:p>
          <a:p>
            <a:pPr lvl="0"/>
            <a:r>
              <a:rPr lang="en-US" dirty="0" smtClean="0"/>
              <a:t>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55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182563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B61DC403-2EEB-41B9-845E-57B8AC7BA289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581144"/>
            <a:ext cx="6062472" cy="22768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4581144"/>
            <a:ext cx="2971800" cy="2276856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172200" y="3133344"/>
            <a:ext cx="2971800" cy="1362456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3146863"/>
            <a:ext cx="6062472" cy="1358462"/>
          </a:xfrm>
          <a:prstGeom prst="rect">
            <a:avLst/>
          </a:prstGeom>
          <a:solidFill>
            <a:srgbClr val="4E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800" cap="smal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7239000" y="6019800"/>
            <a:ext cx="189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133344"/>
            <a:ext cx="6062472" cy="1415401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4000" b="1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457200" y="6537325"/>
            <a:ext cx="237116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Courtesy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of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229600" cy="640080"/>
          </a:xfrm>
        </p:spPr>
        <p:txBody>
          <a:bodyPr>
            <a:normAutofit/>
          </a:bodyPr>
          <a:lstStyle>
            <a:lvl1pPr>
              <a:defRPr sz="2400" b="1" i="0" cap="small" baseline="0">
                <a:solidFill>
                  <a:srgbClr val="4E8ABE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457200" y="1021080"/>
            <a:ext cx="8229600" cy="530352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75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resentatio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91440"/>
            <a:ext cx="8229600" cy="822960"/>
          </a:xfrm>
        </p:spPr>
        <p:txBody>
          <a:bodyPr>
            <a:normAutofit/>
          </a:bodyPr>
          <a:lstStyle>
            <a:lvl1pPr>
              <a:defRPr sz="2800" b="1" cap="small" baseline="0">
                <a:solidFill>
                  <a:srgbClr val="4E89BE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21080"/>
            <a:ext cx="8229600" cy="530352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762000"/>
            <a:ext cx="82296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381000" y="6537325"/>
            <a:ext cx="238719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Courtesy</a:t>
            </a:r>
            <a:r>
              <a:rPr lang="en-US" sz="900" i="1" baseline="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of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 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8" name="Rectangle 17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5933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por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6858000" y="6400800"/>
            <a:ext cx="2286000" cy="457200"/>
          </a:xfrm>
          <a:prstGeom prst="rect">
            <a:avLst/>
          </a:prstGeom>
          <a:solidFill>
            <a:srgbClr val="386B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22405C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162800" y="6444734"/>
            <a:ext cx="189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+mn-lt"/>
              </a:rPr>
              <a:t>GG+A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0" y="6400800"/>
            <a:ext cx="7467600" cy="457200"/>
          </a:xfrm>
          <a:prstGeom prst="rect">
            <a:avLst/>
          </a:prstGeom>
          <a:solidFill>
            <a:srgbClr val="1C35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3" name="Rectangle 10"/>
          <p:cNvSpPr>
            <a:spLocks noChangeArrowheads="1"/>
          </p:cNvSpPr>
          <p:nvPr userDrawn="1"/>
        </p:nvSpPr>
        <p:spPr bwMode="auto">
          <a:xfrm>
            <a:off x="0" y="6537325"/>
            <a:ext cx="5790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900" dirty="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t>Page </a:t>
            </a:r>
            <a:fld id="{43D4AFBB-636F-4BC4-9BF8-420AE457CFB7}" type="slidenum">
              <a:rPr lang="en-US" altLang="en-US" sz="900" smtClean="0">
                <a:solidFill>
                  <a:srgbClr val="898989"/>
                </a:solidFill>
                <a:latin typeface="+mn-lt"/>
                <a:cs typeface="Arial" panose="020B0604020202020204" pitchFamily="34" charset="0"/>
              </a:rPr>
              <a:pPr eaLnBrk="1" hangingPunct="1">
                <a:defRPr/>
              </a:pPr>
              <a:t>‹#›</a:t>
            </a:fld>
            <a:endParaRPr lang="en-US" altLang="en-US" sz="900" dirty="0" smtClean="0">
              <a:solidFill>
                <a:srgbClr val="898989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837226" y="6537325"/>
            <a:ext cx="405271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– Not for Duplication |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Property of </a:t>
            </a:r>
            <a:r>
              <a:rPr lang="en-US" sz="9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Grenzebach </a:t>
            </a:r>
            <a:r>
              <a:rPr lang="en-US" sz="900" dirty="0">
                <a:solidFill>
                  <a:schemeClr val="bg1"/>
                </a:solidFill>
                <a:latin typeface="+mn-lt"/>
                <a:cs typeface="Arial" pitchFamily="34" charset="0"/>
              </a:rPr>
              <a:t>Glier and Associates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86000" y="685800"/>
            <a:ext cx="6400800" cy="5638800"/>
          </a:xfrm>
        </p:spPr>
        <p:txBody>
          <a:bodyPr/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1pPr>
            <a:lvl2pPr marL="574675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2pPr>
            <a:lvl3pPr marL="9144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3pPr>
            <a:lvl4pPr marL="1258888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buFont typeface="Wingdings" pitchFamily="2" charset="2"/>
              <a:buChar char="w"/>
              <a:defRPr sz="1400">
                <a:solidFill>
                  <a:schemeClr val="tx1"/>
                </a:solidFill>
                <a:latin typeface="+mn-lt"/>
              </a:defRPr>
            </a:lvl4pPr>
            <a:lvl5pPr marL="1600200" indent="-2286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4E8ABE"/>
              </a:buClr>
              <a:defRPr sz="1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7467600" y="6400800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0" name="Rectangle 29"/>
          <p:cNvSpPr/>
          <p:nvPr userDrawn="1"/>
        </p:nvSpPr>
        <p:spPr>
          <a:xfrm rot="5400000">
            <a:off x="7453884" y="6387084"/>
            <a:ext cx="2743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52400" y="152400"/>
            <a:ext cx="1828800" cy="4191000"/>
          </a:xfrm>
          <a:prstGeom prst="rect">
            <a:avLst/>
          </a:prstGeom>
          <a:gradFill flip="none" rotWithShape="1">
            <a:gsLst>
              <a:gs pos="0">
                <a:srgbClr val="1C354C">
                  <a:shade val="30000"/>
                  <a:satMod val="115000"/>
                </a:srgbClr>
              </a:gs>
              <a:gs pos="50000">
                <a:srgbClr val="1C354C">
                  <a:shade val="67500"/>
                  <a:satMod val="115000"/>
                </a:srgbClr>
              </a:gs>
              <a:gs pos="100000">
                <a:srgbClr val="1C354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1C354C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1828800" cy="3810000"/>
          </a:xfrm>
          <a:ln>
            <a:noFill/>
          </a:ln>
        </p:spPr>
        <p:txBody>
          <a:bodyPr lIns="0" tIns="0" rIns="0" bIns="0" anchor="ctr">
            <a:noAutofit/>
          </a:bodyPr>
          <a:lstStyle>
            <a:lvl1pPr algn="ctr">
              <a:defRPr sz="1800" cap="all" normalizeH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Isosceles Triangle 16"/>
          <p:cNvSpPr/>
          <p:nvPr userDrawn="1"/>
        </p:nvSpPr>
        <p:spPr>
          <a:xfrm rot="5400000">
            <a:off x="73025" y="354013"/>
            <a:ext cx="355600" cy="3175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+mn-lt"/>
            </a:endParaRP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2575" y="512763"/>
            <a:ext cx="22320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1981200" y="512763"/>
            <a:ext cx="67665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062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847138" y="6505575"/>
            <a:ext cx="177800" cy="171450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D86C9885-1ACE-4AFC-B4CA-B8C490D88E37}" type="slidenum">
              <a:rPr lang="en-US" altLang="en-US" smtClean="0"/>
              <a:pPr>
                <a:defRPr/>
              </a:pPr>
              <a:t>‹#›</a:t>
            </a:fld>
            <a:endParaRPr lang="en-US" altLang="en-US" sz="800" dirty="0">
              <a:solidFill>
                <a:srgbClr val="AFA9A7"/>
              </a:solidFill>
              <a:sym typeface="Myriad Web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2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338"/>
            <a:ext cx="8229600" cy="752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00175"/>
            <a:ext cx="8229600" cy="472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19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1" r:id="rId3"/>
    <p:sldLayoutId id="2147483662" r:id="rId4"/>
    <p:sldLayoutId id="2147483673" r:id="rId5"/>
    <p:sldLayoutId id="214748367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 cap="small" baseline="0">
          <a:solidFill>
            <a:schemeClr val="tx2"/>
          </a:solidFill>
          <a:latin typeface="Myriad Web Pro" panose="020B0503030403020204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D15700"/>
          </a:solidFill>
          <a:latin typeface="Myriad Web Pro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Wingdings" pitchFamily="2" charset="2"/>
        <a:buChar char="w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rtl="0" eaLnBrk="0" fontAlgn="base" hangingPunct="0">
        <a:lnSpc>
          <a:spcPct val="110000"/>
        </a:lnSpc>
        <a:spcBef>
          <a:spcPct val="0"/>
        </a:spcBef>
        <a:spcAft>
          <a:spcPts val="1800"/>
        </a:spcAft>
        <a:buClr>
          <a:srgbClr val="4E8ABE"/>
        </a:buClr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Overall </a:t>
            </a:r>
            <a:r>
              <a:rPr lang="en-US" sz="3600" dirty="0" smtClean="0"/>
              <a:t>Trends </a:t>
            </a:r>
            <a:r>
              <a:rPr lang="en-US" sz="3600" smtClean="0"/>
              <a:t>in 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Philanthropic </a:t>
            </a:r>
            <a:r>
              <a:rPr lang="en-US" sz="3600" dirty="0" smtClean="0"/>
              <a:t>giving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June 16, 2015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0" y="2209800"/>
            <a:ext cx="6019800" cy="914400"/>
          </a:xfrm>
        </p:spPr>
        <p:txBody>
          <a:bodyPr/>
          <a:lstStyle/>
          <a:p>
            <a:r>
              <a:rPr lang="en-US" sz="2300" b="1" i="0" dirty="0" smtClean="0"/>
              <a:t>GG+A Special Analysis: </a:t>
            </a:r>
            <a:r>
              <a:rPr lang="en-US" sz="2300" b="1" dirty="0" smtClean="0"/>
              <a:t>Giving USA 2015 Annual Report on Philanthropy</a:t>
            </a:r>
            <a:endParaRPr lang="en-US" sz="23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Featuring GG+A Chairman</a:t>
            </a:r>
          </a:p>
          <a:p>
            <a:r>
              <a:rPr lang="en-US" sz="1800" dirty="0" smtClean="0"/>
              <a:t>MARTIN GRENZEBACH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Interviewed by Kat Banakis 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GG+A Director, Strategic Implementation, Analytics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1"/>
          <p:cNvSpPr/>
          <p:nvPr/>
        </p:nvSpPr>
        <p:spPr>
          <a:xfrm>
            <a:off x="1600200" y="0"/>
            <a:ext cx="5577840" cy="2926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133600" y="2895600"/>
            <a:ext cx="451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spc="8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E</a:t>
            </a:r>
            <a:r>
              <a:rPr lang="en-US" sz="1600" b="1" spc="9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x</a:t>
            </a:r>
            <a:r>
              <a:rPr lang="en-US" sz="1600" b="1" spc="5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t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8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ao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7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dina</a:t>
            </a:r>
            <a:r>
              <a:rPr lang="en-US" sz="1600" b="1" spc="9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y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.</a:t>
            </a:r>
            <a:r>
              <a:rPr lang="en-US" sz="1600" b="1" spc="3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   </a:t>
            </a:r>
            <a:r>
              <a:rPr lang="en-US" sz="1600" b="1" spc="7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Sustainabl</a:t>
            </a:r>
            <a:r>
              <a:rPr lang="en-US" sz="1600" b="1" spc="5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e</a:t>
            </a:r>
            <a:r>
              <a:rPr lang="en-US" sz="1600" b="1" spc="35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. </a:t>
            </a:r>
            <a:r>
              <a:rPr lang="en-US" sz="1600" b="1" spc="30" dirty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  </a:t>
            </a:r>
            <a:r>
              <a:rPr lang="en-US" sz="1600" b="1" spc="7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P</a:t>
            </a:r>
            <a:r>
              <a:rPr lang="en-US" sz="1600" b="1" spc="6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hila</a:t>
            </a:r>
            <a:r>
              <a:rPr lang="en-US" sz="1600" b="1" spc="8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n</a:t>
            </a:r>
            <a:r>
              <a:rPr lang="en-US" sz="1600" b="1" spc="7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th</a:t>
            </a:r>
            <a:r>
              <a:rPr lang="en-US" sz="1600" b="1" spc="3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r</a:t>
            </a:r>
            <a:r>
              <a:rPr lang="en-US" sz="1600" b="1" spc="90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o</a:t>
            </a:r>
            <a:r>
              <a:rPr lang="en-US" sz="1600" b="1" spc="75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p</a:t>
            </a:r>
            <a:r>
              <a:rPr lang="en-US" sz="1600" b="1" dirty="0" smtClean="0">
                <a:solidFill>
                  <a:srgbClr val="26225B"/>
                </a:solidFill>
                <a:latin typeface="Myriad Web Pro" panose="020B0503030403020204" pitchFamily="34" charset="0"/>
                <a:cs typeface="Myriad Pro Light"/>
              </a:rPr>
              <a:t>y.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09800" y="3213983"/>
            <a:ext cx="4572000" cy="22724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ts val="1700"/>
              </a:lnSpc>
            </a:pPr>
            <a:r>
              <a:rPr lang="en-US" sz="1000" spc="-5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more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than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50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year</a:t>
            </a:r>
            <a:r>
              <a:rPr lang="en-US" sz="1000" spc="-4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,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GG+A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ha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made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it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mission </a:t>
            </a:r>
          </a:p>
          <a:p>
            <a:pPr lvl="0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to ad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anc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mission.</a:t>
            </a:r>
            <a:endParaRPr lang="en-US" sz="1000" dirty="0">
              <a:solidFill>
                <a:srgbClr val="414141"/>
              </a:solidFill>
              <a:latin typeface="Century Schoolbook" panose="02040604050505020304" pitchFamily="18" charset="0"/>
              <a:cs typeface="Garamond"/>
            </a:endParaRPr>
          </a:p>
          <a:p>
            <a:pPr lvl="0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hel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 extraordina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or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anization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aroun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the </a:t>
            </a:r>
            <a:r>
              <a:rPr lang="en-US" sz="1000" spc="-3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orl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</a:p>
          <a:p>
            <a:pPr lvl="0" algn="ctr">
              <a:lnSpc>
                <a:spcPts val="1700"/>
              </a:lnSpc>
            </a:pP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in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w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</a:t>
            </a: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endParaRPr lang="en-US" sz="1000" dirty="0">
              <a:solidFill>
                <a:srgbClr val="414141"/>
              </a:solidFill>
              <a:latin typeface="Century Schoolbook" panose="02040604050505020304" pitchFamily="18" charset="0"/>
              <a:cs typeface="Garamond"/>
            </a:endParaRP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buil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sustainable cultures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bes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practice</a:t>
            </a:r>
            <a:r>
              <a:rPr lang="en-US" sz="1000" spc="-4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de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elop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leaders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effect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iv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, successful teams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fundraising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professional</a:t>
            </a:r>
            <a:r>
              <a:rPr lang="en-US" sz="1000" spc="-3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.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9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suppo</a:t>
            </a:r>
            <a:r>
              <a:rPr lang="en-US" sz="1000" spc="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oluntee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en</a:t>
            </a:r>
            <a:r>
              <a:rPr lang="en-US" sz="1000" spc="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</a:t>
            </a:r>
            <a:r>
              <a:rPr lang="en-US" sz="1000" spc="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ement, 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assis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in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the creation</a:t>
            </a:r>
            <a:r>
              <a:rPr lang="en-US" sz="1000" spc="-1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evidence-based,</a:t>
            </a:r>
            <a:r>
              <a:rPr lang="en-US" sz="1000" spc="-1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strategic pro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ram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that meet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the unique</a:t>
            </a:r>
          </a:p>
          <a:p>
            <a:pPr marL="29845" marR="26670" lvl="0" indent="3175" algn="ctr">
              <a:lnSpc>
                <a:spcPts val="1700"/>
              </a:lnSpc>
            </a:pP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philanthropi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 </a:t>
            </a:r>
            <a:r>
              <a:rPr lang="en-US" sz="1000" spc="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g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oal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ea</a:t>
            </a:r>
            <a:r>
              <a:rPr lang="en-US" sz="1000" spc="-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h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an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d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</a:t>
            </a:r>
            <a:r>
              <a:rPr lang="en-US" sz="1000" spc="-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ve</a:t>
            </a:r>
            <a:r>
              <a:rPr lang="en-US" sz="1000" spc="2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y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on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e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f </a:t>
            </a:r>
            <a:r>
              <a:rPr lang="en-US" sz="1000" spc="-12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ou</a:t>
            </a:r>
            <a:r>
              <a:rPr lang="en-US" sz="1000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 </a:t>
            </a:r>
            <a:r>
              <a:rPr lang="en-US" sz="1000" spc="-5" dirty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client </a:t>
            </a:r>
            <a:r>
              <a:rPr lang="en-US" sz="1000" spc="-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pa</a:t>
            </a:r>
            <a:r>
              <a:rPr lang="en-US" sz="1000" spc="1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r</a:t>
            </a:r>
            <a:r>
              <a:rPr lang="en-US" sz="1000" spc="-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tner</a:t>
            </a:r>
            <a:r>
              <a:rPr lang="en-US" sz="1000" spc="-45" dirty="0" smtClean="0">
                <a:solidFill>
                  <a:srgbClr val="414141"/>
                </a:solidFill>
                <a:latin typeface="Century Schoolbook" panose="02040604050505020304" pitchFamily="18" charset="0"/>
                <a:cs typeface="Garamond"/>
              </a:rPr>
              <a:t>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694" y="5440680"/>
            <a:ext cx="1160212" cy="731520"/>
          </a:xfrm>
          <a:prstGeom prst="rect">
            <a:avLst/>
          </a:prstGeom>
        </p:spPr>
      </p:pic>
      <p:sp>
        <p:nvSpPr>
          <p:cNvPr id="8" name="object 4"/>
          <p:cNvSpPr txBox="1"/>
          <p:nvPr/>
        </p:nvSpPr>
        <p:spPr>
          <a:xfrm>
            <a:off x="990600" y="6132904"/>
            <a:ext cx="6853217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364" marR="5080" indent="-114300" algn="ctr">
              <a:lnSpc>
                <a:spcPts val="1100"/>
              </a:lnSpc>
            </a:pPr>
            <a:r>
              <a:rPr lang="en-US" sz="1100" spc="-70" dirty="0" smtClean="0">
                <a:latin typeface="Myriad Pro"/>
                <a:cs typeface="Myriad Pro"/>
              </a:rPr>
              <a:t>___________________________________________________________________</a:t>
            </a:r>
          </a:p>
          <a:p>
            <a:pPr marL="126364" marR="5080" indent="-114300" algn="ctr"/>
            <a:r>
              <a:rPr sz="1100" spc="-70" dirty="0" smtClean="0">
                <a:latin typeface="Myriad Pro"/>
                <a:cs typeface="Myriad Pro"/>
              </a:rPr>
              <a:t>T</a:t>
            </a:r>
            <a:r>
              <a:rPr sz="1100" dirty="0" smtClean="0">
                <a:latin typeface="Myriad Pro"/>
                <a:cs typeface="Myriad Pro"/>
              </a:rPr>
              <a:t>o </a:t>
            </a:r>
            <a:r>
              <a:rPr sz="1100" dirty="0">
                <a:latin typeface="Myriad Pro"/>
                <a:cs typeface="Myriad Pro"/>
              </a:rPr>
              <a:t>dis</a:t>
            </a:r>
            <a:r>
              <a:rPr sz="1100" spc="-10" dirty="0">
                <a:latin typeface="Myriad Pro"/>
                <a:cs typeface="Myriad Pro"/>
              </a:rPr>
              <a:t>cov</a:t>
            </a:r>
            <a:r>
              <a:rPr sz="1100" dirty="0">
                <a:latin typeface="Myriad Pro"/>
                <a:cs typeface="Myriad Pro"/>
              </a:rPr>
              <a:t>er h</a:t>
            </a:r>
            <a:r>
              <a:rPr sz="1100" spc="-10" dirty="0">
                <a:latin typeface="Myriad Pro"/>
                <a:cs typeface="Myriad Pro"/>
              </a:rPr>
              <a:t>o</a:t>
            </a:r>
            <a:r>
              <a:rPr sz="1100" dirty="0">
                <a:latin typeface="Myriad Pro"/>
                <a:cs typeface="Myriad Pro"/>
              </a:rPr>
              <a:t>w GG+A can help </a:t>
            </a:r>
            <a:r>
              <a:rPr sz="1100" spc="-10" dirty="0">
                <a:latin typeface="Myriad Pro"/>
                <a:cs typeface="Myriad Pro"/>
              </a:rPr>
              <a:t>y</a:t>
            </a:r>
            <a:r>
              <a:rPr sz="1100" dirty="0">
                <a:latin typeface="Myriad Pro"/>
                <a:cs typeface="Myriad Pro"/>
              </a:rPr>
              <a:t>ou </a:t>
            </a:r>
            <a:r>
              <a:rPr sz="1100" spc="-10" dirty="0">
                <a:latin typeface="Myriad Pro"/>
                <a:cs typeface="Myriad Pro"/>
              </a:rPr>
              <a:t>r</a:t>
            </a:r>
            <a:r>
              <a:rPr sz="1100" dirty="0">
                <a:latin typeface="Myriad Pro"/>
                <a:cs typeface="Myriad Pro"/>
              </a:rPr>
              <a:t>each </a:t>
            </a:r>
            <a:r>
              <a:rPr sz="1100" spc="-10" dirty="0">
                <a:latin typeface="Myriad Pro"/>
                <a:cs typeface="Myriad Pro"/>
              </a:rPr>
              <a:t>y</a:t>
            </a:r>
            <a:r>
              <a:rPr sz="1100" dirty="0">
                <a:latin typeface="Myriad Pro"/>
                <a:cs typeface="Myriad Pro"/>
              </a:rPr>
              <a:t>our goal</a:t>
            </a:r>
            <a:r>
              <a:rPr sz="1100" spc="-15" dirty="0">
                <a:latin typeface="Myriad Pro"/>
                <a:cs typeface="Myriad Pro"/>
              </a:rPr>
              <a:t>s</a:t>
            </a:r>
            <a:r>
              <a:rPr sz="1100" dirty="0">
                <a:latin typeface="Myriad Pro"/>
                <a:cs typeface="Myriad Pro"/>
              </a:rPr>
              <a:t>, </a:t>
            </a:r>
            <a:r>
              <a:rPr sz="1100" dirty="0" smtClean="0">
                <a:latin typeface="Myriad Pro"/>
                <a:cs typeface="Myriad Pro"/>
              </a:rPr>
              <a:t>please </a:t>
            </a:r>
            <a:r>
              <a:rPr sz="1100" dirty="0">
                <a:latin typeface="Myriad Pro"/>
                <a:cs typeface="Myriad Pro"/>
              </a:rPr>
              <a:t>call us </a:t>
            </a:r>
            <a:endParaRPr lang="en-US" sz="1100" dirty="0" smtClean="0">
              <a:latin typeface="Myriad Pro"/>
              <a:cs typeface="Myriad Pro"/>
            </a:endParaRPr>
          </a:p>
          <a:p>
            <a:pPr marL="126364" marR="5080" indent="-114300" algn="ctr"/>
            <a:r>
              <a:rPr sz="1100" spc="-5" dirty="0" smtClean="0">
                <a:latin typeface="Myriad Pro"/>
                <a:cs typeface="Myriad Pro"/>
              </a:rPr>
              <a:t>a</a:t>
            </a:r>
            <a:r>
              <a:rPr sz="1100" dirty="0" smtClean="0">
                <a:latin typeface="Myriad Pro"/>
                <a:cs typeface="Myriad Pro"/>
              </a:rPr>
              <a:t>t 312.372.4040</a:t>
            </a:r>
            <a:r>
              <a:rPr lang="en-US" sz="1100" dirty="0">
                <a:latin typeface="Myriad Pro"/>
                <a:cs typeface="Myriad Pro"/>
              </a:rPr>
              <a:t> </a:t>
            </a:r>
            <a:r>
              <a:rPr lang="en-US" sz="1100" dirty="0" smtClean="0">
                <a:latin typeface="Myriad Pro"/>
                <a:cs typeface="Myriad Pro"/>
              </a:rPr>
              <a:t>or send us an email at contactus@grenzglier.com</a:t>
            </a:r>
            <a:r>
              <a:rPr sz="1100" dirty="0" smtClean="0">
                <a:latin typeface="Myriad Pro"/>
                <a:cs typeface="Myriad Pro"/>
              </a:rPr>
              <a:t>.</a:t>
            </a:r>
            <a:r>
              <a:rPr sz="1100" spc="-35" dirty="0" smtClean="0">
                <a:latin typeface="Myriad Pro"/>
                <a:cs typeface="Myriad Pro"/>
              </a:rPr>
              <a:t> </a:t>
            </a:r>
            <a:endParaRPr lang="en-US" sz="1100" spc="-35" dirty="0" smtClean="0">
              <a:latin typeface="Myriad Pro"/>
              <a:cs typeface="Myriad Pro"/>
            </a:endParaRPr>
          </a:p>
          <a:p>
            <a:pPr marL="126364" marR="5080" indent="-114300" algn="ctr"/>
            <a:r>
              <a:rPr sz="1100" b="1" spc="15" dirty="0" smtClean="0">
                <a:latin typeface="Myriad Pro"/>
                <a:cs typeface="Myriad Pro"/>
              </a:rPr>
              <a:t>ww</a:t>
            </a:r>
            <a:r>
              <a:rPr sz="1100" b="1" spc="-50" dirty="0" smtClean="0">
                <a:latin typeface="Myriad Pro"/>
                <a:cs typeface="Myriad Pro"/>
              </a:rPr>
              <a:t>w</a:t>
            </a:r>
            <a:r>
              <a:rPr sz="1100" b="1" dirty="0" smtClean="0">
                <a:latin typeface="Myriad Pro"/>
                <a:cs typeface="Myriad Pro"/>
              </a:rPr>
              <a:t>.G</a:t>
            </a:r>
            <a:r>
              <a:rPr sz="1100" b="1" spc="-10" dirty="0" smtClean="0">
                <a:latin typeface="Myriad Pro"/>
                <a:cs typeface="Myriad Pro"/>
              </a:rPr>
              <a:t>r</a:t>
            </a:r>
            <a:r>
              <a:rPr sz="1100" b="1" dirty="0" smtClean="0">
                <a:latin typeface="Myriad Pro"/>
                <a:cs typeface="Myriad Pro"/>
              </a:rPr>
              <a:t>en</a:t>
            </a:r>
            <a:r>
              <a:rPr sz="1100" b="1" spc="-10" dirty="0" smtClean="0">
                <a:latin typeface="Myriad Pro"/>
                <a:cs typeface="Myriad Pro"/>
              </a:rPr>
              <a:t>z</a:t>
            </a:r>
            <a:r>
              <a:rPr sz="1100" b="1" dirty="0" smtClean="0">
                <a:latin typeface="Myriad Pro"/>
                <a:cs typeface="Myriad Pro"/>
              </a:rPr>
              <a:t>ebachGlie</a:t>
            </a:r>
            <a:r>
              <a:rPr sz="1100" b="1" spc="-65" dirty="0" smtClean="0">
                <a:latin typeface="Myriad Pro"/>
                <a:cs typeface="Myriad Pro"/>
              </a:rPr>
              <a:t>r</a:t>
            </a:r>
            <a:r>
              <a:rPr sz="1100" b="1" dirty="0" smtClean="0">
                <a:latin typeface="Myriad Pro"/>
                <a:cs typeface="Myriad Pro"/>
              </a:rPr>
              <a:t>.</a:t>
            </a:r>
            <a:r>
              <a:rPr sz="1100" b="1" spc="-15" dirty="0" smtClean="0">
                <a:latin typeface="Myriad Pro"/>
                <a:cs typeface="Myriad Pro"/>
              </a:rPr>
              <a:t>c</a:t>
            </a:r>
            <a:r>
              <a:rPr sz="1100" b="1" dirty="0" smtClean="0">
                <a:latin typeface="Myriad Pro"/>
                <a:cs typeface="Myriad Pro"/>
              </a:rPr>
              <a:t>om</a:t>
            </a:r>
            <a:endParaRPr sz="11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6558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GG+A Special Analysis: </a:t>
            </a:r>
            <a:r>
              <a:rPr lang="en-US" i="1" dirty="0" smtClean="0"/>
              <a:t>Giving USA 2015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021080"/>
            <a:ext cx="8229600" cy="5303520"/>
          </a:xfrm>
        </p:spPr>
        <p:txBody>
          <a:bodyPr/>
          <a:lstStyle/>
          <a:p>
            <a:pPr mar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b="1" i="1" kern="0" dirty="0">
                <a:solidFill>
                  <a:schemeClr val="accent1">
                    <a:lumMod val="50000"/>
                  </a:schemeClr>
                </a:solidFill>
              </a:rPr>
              <a:t>Giving USA: The Annual Report on Philanthropy</a:t>
            </a:r>
            <a:r>
              <a:rPr lang="en-US" altLang="en-US" sz="1500" b="1" kern="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500" b="1" kern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en-US" sz="1500" kern="0" dirty="0" smtClean="0">
                <a:solidFill>
                  <a:schemeClr val="accent1">
                    <a:lumMod val="50000"/>
                  </a:schemeClr>
                </a:solidFill>
              </a:rPr>
              <a:t>was </a:t>
            </a: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first published in 1955 and is the longest running publication on charitable giving in the United States. </a:t>
            </a:r>
            <a:r>
              <a:rPr lang="en-US" altLang="en-US" sz="1500" dirty="0">
                <a:solidFill>
                  <a:schemeClr val="accent1">
                    <a:lumMod val="50000"/>
                  </a:schemeClr>
                </a:solidFill>
              </a:rPr>
              <a:t>The report is published by the Giving USA Foundation, a public service initiative of The Giving Institute™. Founded in 1935, The Institute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advances philanthropy and promotes ethics in the fundraising profession.</a:t>
            </a:r>
            <a:endParaRPr lang="en-US" altLang="en-US" sz="15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Research and writing for the annual report is conducted by the Indiana University Lilly Family School of Philanthropy.</a:t>
            </a:r>
          </a:p>
          <a:p>
            <a:pPr marL="0" lv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Grenzebach Glier and Associates (GG+A) is a member of The Giving Institute, a member of the Editorial Review Board, and a sponsor of the annual report.</a:t>
            </a:r>
          </a:p>
          <a:p>
            <a:pPr marL="0" lvl="0" indent="0">
              <a:lnSpc>
                <a:spcPts val="2200"/>
              </a:lnSpc>
              <a:spcBef>
                <a:spcPts val="1063"/>
              </a:spcBef>
              <a:buNone/>
            </a:pP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This </a:t>
            </a:r>
            <a:r>
              <a:rPr lang="en-US" altLang="en-US" sz="1500" kern="0" dirty="0" smtClean="0">
                <a:solidFill>
                  <a:schemeClr val="accent1">
                    <a:lumMod val="50000"/>
                  </a:schemeClr>
                </a:solidFill>
              </a:rPr>
              <a:t>four-part special </a:t>
            </a:r>
            <a:r>
              <a:rPr lang="en-US" altLang="en-US" sz="1500" kern="0" dirty="0">
                <a:solidFill>
                  <a:schemeClr val="accent1">
                    <a:lumMod val="50000"/>
                  </a:schemeClr>
                </a:solidFill>
              </a:rPr>
              <a:t>presentation features GG+A experts in philanthropic management on select findings of the report. The views expressed herein are those of Grenzebach Glier and Associates.</a:t>
            </a:r>
          </a:p>
          <a:p>
            <a:endParaRPr lang="en-US" dirty="0"/>
          </a:p>
        </p:txBody>
      </p:sp>
      <p:pic>
        <p:nvPicPr>
          <p:cNvPr id="6" name="Picture 5" descr="G:\Common\Logos\IU Lilly Family SOP logos\NEW LFSoP_IU_IUPUI logos (Feb14)\JPG\IU.LFSP.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1" y="5440680"/>
            <a:ext cx="336402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73" t="19868" r="21898" b="40065"/>
          <a:stretch>
            <a:fillRect/>
          </a:stretch>
        </p:blipFill>
        <p:spPr bwMode="auto">
          <a:xfrm>
            <a:off x="5562602" y="5135880"/>
            <a:ext cx="2303272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64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64008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>GG+A Special Analysis: </a:t>
            </a:r>
            <a:r>
              <a:rPr lang="en-US" sz="2000" i="1" dirty="0" smtClean="0"/>
              <a:t>Giving USA 2015 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000" dirty="0" smtClean="0"/>
              <a:t>Session 1 - </a:t>
            </a:r>
            <a:r>
              <a:rPr lang="en-US" sz="3100" dirty="0" smtClean="0"/>
              <a:t>Overall Trends in Philanthropic Giving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86200"/>
            <a:ext cx="1755648" cy="2194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1755648" cy="2194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6248" y="1066800"/>
            <a:ext cx="5254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Our Speakers</a:t>
            </a:r>
          </a:p>
          <a:p>
            <a:endParaRPr lang="en-US" dirty="0" smtClean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867019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Martin Grenzebach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Chairman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Grenzebach Glier and Associates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44196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Kat Banakis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Director, Strategic Implementation, Analytics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Grenzebach Glier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262635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Contributions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90600"/>
            <a:ext cx="6062673" cy="5303520"/>
          </a:xfrm>
        </p:spPr>
      </p:pic>
    </p:spTree>
    <p:extLst>
      <p:ext uri="{BB962C8B-B14F-4D97-AF65-F5344CB8AC3E}">
        <p14:creationId xmlns:p14="http://schemas.microsoft.com/office/powerpoint/2010/main" val="1581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Giving by Source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143000"/>
            <a:ext cx="6598677" cy="5029200"/>
          </a:xfrm>
        </p:spPr>
      </p:pic>
    </p:spTree>
    <p:extLst>
      <p:ext uri="{BB962C8B-B14F-4D97-AF65-F5344CB8AC3E}">
        <p14:creationId xmlns:p14="http://schemas.microsoft.com/office/powerpoint/2010/main" val="286715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by Individuals, 1974 - 2014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922523" cy="5394960"/>
          </a:xfrm>
        </p:spPr>
      </p:pic>
    </p:spTree>
    <p:extLst>
      <p:ext uri="{BB962C8B-B14F-4D97-AF65-F5344CB8AC3E}">
        <p14:creationId xmlns:p14="http://schemas.microsoft.com/office/powerpoint/2010/main" val="17884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by Source, 1975 - 2014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050226" cy="5394960"/>
          </a:xfrm>
        </p:spPr>
      </p:pic>
    </p:spTree>
    <p:extLst>
      <p:ext uri="{BB962C8B-B14F-4D97-AF65-F5344CB8AC3E}">
        <p14:creationId xmlns:p14="http://schemas.microsoft.com/office/powerpoint/2010/main" val="15531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Giving by Source, 1975 - 2014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319638" cy="5486400"/>
          </a:xfrm>
        </p:spPr>
      </p:pic>
    </p:spTree>
    <p:extLst>
      <p:ext uri="{BB962C8B-B14F-4D97-AF65-F5344CB8AC3E}">
        <p14:creationId xmlns:p14="http://schemas.microsoft.com/office/powerpoint/2010/main" val="44921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534400" cy="640080"/>
          </a:xfrm>
        </p:spPr>
        <p:txBody>
          <a:bodyPr>
            <a:normAutofit fontScale="90000"/>
          </a:bodyPr>
          <a:lstStyle/>
          <a:p>
            <a:r>
              <a:rPr lang="en-US" sz="1800" dirty="0" smtClean="0"/>
              <a:t>GG+A Special Analysis: </a:t>
            </a:r>
            <a:r>
              <a:rPr lang="en-US" i="1" dirty="0" smtClean="0"/>
              <a:t>Giving USA 2015 </a:t>
            </a:r>
            <a:r>
              <a:rPr lang="en-US" dirty="0" smtClean="0"/>
              <a:t>Overall Trends in Philanthropy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This  concludes our presentation.</a:t>
            </a:r>
          </a:p>
          <a:p>
            <a:pPr marL="0" indent="0" algn="ctr">
              <a:buNone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</a:rPr>
              <a:t>Thank you for listening!</a:t>
            </a:r>
          </a:p>
          <a:p>
            <a:pPr marL="0" indent="0" algn="ct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2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GG+A">
      <a:dk1>
        <a:srgbClr val="414141"/>
      </a:dk1>
      <a:lt1>
        <a:srgbClr val="FFFFFF"/>
      </a:lt1>
      <a:dk2>
        <a:srgbClr val="4E8ABE"/>
      </a:dk2>
      <a:lt2>
        <a:srgbClr val="BEC0C2"/>
      </a:lt2>
      <a:accent1>
        <a:srgbClr val="978981"/>
      </a:accent1>
      <a:accent2>
        <a:srgbClr val="92A5A4"/>
      </a:accent2>
      <a:accent3>
        <a:srgbClr val="335C64"/>
      </a:accent3>
      <a:accent4>
        <a:srgbClr val="70535C"/>
      </a:accent4>
      <a:accent5>
        <a:srgbClr val="737144"/>
      </a:accent5>
      <a:accent6>
        <a:srgbClr val="CFA75D"/>
      </a:accent6>
      <a:hlink>
        <a:srgbClr val="0000FF"/>
      </a:hlink>
      <a:folHlink>
        <a:srgbClr val="800080"/>
      </a:folHlink>
    </a:clrScheme>
    <a:fontScheme name="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377</Words>
  <Application>Microsoft Office PowerPoint</Application>
  <PresentationFormat>On-screen Show (4:3)</PresentationFormat>
  <Paragraphs>51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3_Office Theme</vt:lpstr>
      <vt:lpstr>Overall Trends in  Philanthropic giving </vt:lpstr>
      <vt:lpstr>GG+A Special Analysis: Giving USA 2015</vt:lpstr>
      <vt:lpstr>GG+A Special Analysis: Giving USA 2015   Session 1 - Overall Trends in Philanthropic Giving</vt:lpstr>
      <vt:lpstr>2014 Contributions</vt:lpstr>
      <vt:lpstr>Changes in Giving by Source</vt:lpstr>
      <vt:lpstr>Giving by Individuals, 1974 - 2014</vt:lpstr>
      <vt:lpstr>Giving by Source, 1975 - 2014</vt:lpstr>
      <vt:lpstr>Total Giving by Source, 1975 - 2014</vt:lpstr>
      <vt:lpstr>GG+A Special Analysis: Giving USA 2015 Overall Trends in Philanthropy </vt:lpstr>
      <vt:lpstr>PowerPoint Presentation</vt:lpstr>
    </vt:vector>
  </TitlesOfParts>
  <Company>Grenzebach Glier and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Rooney, Claire</dc:creator>
  <cp:lastModifiedBy>Barnett, Jeanie</cp:lastModifiedBy>
  <cp:revision>125</cp:revision>
  <cp:lastPrinted>2014-10-07T13:25:30Z</cp:lastPrinted>
  <dcterms:created xsi:type="dcterms:W3CDTF">2014-10-06T19:24:54Z</dcterms:created>
  <dcterms:modified xsi:type="dcterms:W3CDTF">2015-06-18T17:49:08Z</dcterms:modified>
</cp:coreProperties>
</file>